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60" r:id="rId3"/>
    <p:sldId id="261" r:id="rId4"/>
    <p:sldId id="266" r:id="rId5"/>
    <p:sldId id="262" r:id="rId6"/>
    <p:sldId id="265" r:id="rId7"/>
    <p:sldId id="267" r:id="rId8"/>
    <p:sldId id="268" r:id="rId9"/>
    <p:sldId id="269" r:id="rId10"/>
    <p:sldId id="280" r:id="rId11"/>
    <p:sldId id="282" r:id="rId12"/>
    <p:sldId id="286" r:id="rId13"/>
    <p:sldId id="289" r:id="rId14"/>
    <p:sldId id="291" r:id="rId15"/>
    <p:sldId id="293" r:id="rId16"/>
    <p:sldId id="303" r:id="rId17"/>
    <p:sldId id="305" r:id="rId18"/>
    <p:sldId id="310" r:id="rId19"/>
    <p:sldId id="313" r:id="rId20"/>
    <p:sldId id="264" r:id="rId21"/>
    <p:sldId id="324" r:id="rId22"/>
    <p:sldId id="330" r:id="rId23"/>
    <p:sldId id="337" r:id="rId24"/>
    <p:sldId id="341" r:id="rId25"/>
    <p:sldId id="380" r:id="rId26"/>
    <p:sldId id="392" r:id="rId27"/>
    <p:sldId id="353" r:id="rId28"/>
    <p:sldId id="361" r:id="rId29"/>
    <p:sldId id="365" r:id="rId30"/>
    <p:sldId id="369" r:id="rId31"/>
    <p:sldId id="371" r:id="rId32"/>
    <p:sldId id="372" r:id="rId33"/>
    <p:sldId id="384" r:id="rId34"/>
  </p:sldIdLst>
  <p:sldSz cx="18288000" cy="10287000"/>
  <p:notesSz cx="6858000" cy="9144000"/>
  <p:embeddedFontLst>
    <p:embeddedFont>
      <p:font typeface="Jua" panose="020B0604020202020204" charset="-127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Times New Roman Bold" panose="02020803070505020304" pitchFamily="18" charset="0"/>
      <p:bold r:id="rId42"/>
    </p:embeddedFont>
    <p:embeddedFont>
      <p:font typeface="TT Hoves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4">
          <p15:clr>
            <a:srgbClr val="A4A3A4"/>
          </p15:clr>
        </p15:guide>
        <p15:guide id="2" pos="28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A9846"/>
    <a:srgbClr val="EA5DD4"/>
    <a:srgbClr val="9D2F95"/>
    <a:srgbClr val="AF4AE8"/>
    <a:srgbClr val="C19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20"/>
      </p:cViewPr>
      <p:guideLst>
        <p:guide orient="horz" pos="2084"/>
        <p:guide pos="281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22-Aug-23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svg"/><Relationship Id="rId12" Type="http://schemas.openxmlformats.org/officeDocument/2006/relationships/image" Target="../media/image58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svg"/><Relationship Id="rId9" Type="http://schemas.openxmlformats.org/officeDocument/2006/relationships/image" Target="../media/image5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4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4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11" Type="http://schemas.openxmlformats.org/officeDocument/2006/relationships/image" Target="../media/image5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svg"/><Relationship Id="rId9" Type="http://schemas.openxmlformats.org/officeDocument/2006/relationships/image" Target="../media/image6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svg"/><Relationship Id="rId3" Type="http://schemas.openxmlformats.org/officeDocument/2006/relationships/image" Target="../media/image60.png"/><Relationship Id="rId7" Type="http://schemas.openxmlformats.org/officeDocument/2006/relationships/image" Target="../media/image69.svg"/><Relationship Id="rId12" Type="http://schemas.openxmlformats.org/officeDocument/2006/relationships/image" Target="../media/image74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1.svg"/><Relationship Id="rId9" Type="http://schemas.openxmlformats.org/officeDocument/2006/relationships/image" Target="../media/image7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72.png"/><Relationship Id="rId3" Type="http://schemas.openxmlformats.org/officeDocument/2006/relationships/image" Target="../media/image60.png"/><Relationship Id="rId7" Type="http://schemas.openxmlformats.org/officeDocument/2006/relationships/image" Target="../media/image74.png"/><Relationship Id="rId12" Type="http://schemas.openxmlformats.org/officeDocument/2006/relationships/image" Target="../media/image67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11" Type="http://schemas.openxmlformats.org/officeDocument/2006/relationships/image" Target="../media/image66.sv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image" Target="../media/image61.svg"/><Relationship Id="rId9" Type="http://schemas.openxmlformats.org/officeDocument/2006/relationships/image" Target="../media/image64.png"/><Relationship Id="rId14" Type="http://schemas.openxmlformats.org/officeDocument/2006/relationships/image" Target="../media/image7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62.png"/><Relationship Id="rId7" Type="http://schemas.openxmlformats.org/officeDocument/2006/relationships/image" Target="../media/image44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45.sv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78.jpeg"/><Relationship Id="rId4" Type="http://schemas.openxmlformats.org/officeDocument/2006/relationships/image" Target="../media/image7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Relationship Id="rId9" Type="http://schemas.openxmlformats.org/officeDocument/2006/relationships/image" Target="../media/image8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79.png"/><Relationship Id="rId7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11" Type="http://schemas.openxmlformats.org/officeDocument/2006/relationships/image" Target="../media/image91.png"/><Relationship Id="rId5" Type="http://schemas.openxmlformats.org/officeDocument/2006/relationships/image" Target="../media/image81.png"/><Relationship Id="rId10" Type="http://schemas.openxmlformats.org/officeDocument/2006/relationships/image" Target="../media/image90.svg"/><Relationship Id="rId4" Type="http://schemas.openxmlformats.org/officeDocument/2006/relationships/image" Target="../media/image80.svg"/><Relationship Id="rId9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79.png"/><Relationship Id="rId7" Type="http://schemas.openxmlformats.org/officeDocument/2006/relationships/image" Target="../media/image89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10" Type="http://schemas.openxmlformats.org/officeDocument/2006/relationships/image" Target="../media/image88.svg"/><Relationship Id="rId4" Type="http://schemas.openxmlformats.org/officeDocument/2006/relationships/image" Target="../media/image80.svg"/><Relationship Id="rId9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79.png"/><Relationship Id="rId7" Type="http://schemas.openxmlformats.org/officeDocument/2006/relationships/image" Target="../media/image89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11" Type="http://schemas.openxmlformats.org/officeDocument/2006/relationships/image" Target="../media/image93.png"/><Relationship Id="rId5" Type="http://schemas.openxmlformats.org/officeDocument/2006/relationships/image" Target="../media/image81.png"/><Relationship Id="rId10" Type="http://schemas.openxmlformats.org/officeDocument/2006/relationships/image" Target="../media/image88.svg"/><Relationship Id="rId4" Type="http://schemas.openxmlformats.org/officeDocument/2006/relationships/image" Target="../media/image80.svg"/><Relationship Id="rId9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39.svg"/><Relationship Id="rId3" Type="http://schemas.openxmlformats.org/officeDocument/2006/relationships/image" Target="../media/image95.svg"/><Relationship Id="rId7" Type="http://schemas.openxmlformats.org/officeDocument/2006/relationships/image" Target="../media/image8.svg"/><Relationship Id="rId12" Type="http://schemas.openxmlformats.org/officeDocument/2006/relationships/image" Target="../media/image38.png"/><Relationship Id="rId2" Type="http://schemas.openxmlformats.org/officeDocument/2006/relationships/image" Target="../media/image94.png"/><Relationship Id="rId16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0.jpeg"/><Relationship Id="rId5" Type="http://schemas.openxmlformats.org/officeDocument/2006/relationships/image" Target="../media/image97.svg"/><Relationship Id="rId15" Type="http://schemas.openxmlformats.org/officeDocument/2006/relationships/image" Target="../media/image14.svg"/><Relationship Id="rId10" Type="http://schemas.openxmlformats.org/officeDocument/2006/relationships/image" Target="../media/image40.png"/><Relationship Id="rId4" Type="http://schemas.openxmlformats.org/officeDocument/2006/relationships/image" Target="../media/image96.png"/><Relationship Id="rId9" Type="http://schemas.openxmlformats.org/officeDocument/2006/relationships/image" Target="../media/image99.svg"/><Relationship Id="rId1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31.png"/><Relationship Id="rId3" Type="http://schemas.openxmlformats.org/officeDocument/2006/relationships/image" Target="../media/image30.svg"/><Relationship Id="rId7" Type="http://schemas.openxmlformats.org/officeDocument/2006/relationships/image" Target="../media/image102.svg"/><Relationship Id="rId12" Type="http://schemas.openxmlformats.org/officeDocument/2006/relationships/image" Target="../media/image107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73.svg"/><Relationship Id="rId15" Type="http://schemas.openxmlformats.org/officeDocument/2006/relationships/image" Target="../media/image109.png"/><Relationship Id="rId10" Type="http://schemas.openxmlformats.org/officeDocument/2006/relationships/image" Target="../media/image105.svg"/><Relationship Id="rId4" Type="http://schemas.openxmlformats.org/officeDocument/2006/relationships/image" Target="../media/image72.png"/><Relationship Id="rId9" Type="http://schemas.openxmlformats.org/officeDocument/2006/relationships/image" Target="../media/image104.png"/><Relationship Id="rId14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svg"/><Relationship Id="rId3" Type="http://schemas.openxmlformats.org/officeDocument/2006/relationships/image" Target="../media/image110.png"/><Relationship Id="rId7" Type="http://schemas.openxmlformats.org/officeDocument/2006/relationships/image" Target="../media/image114.svg"/><Relationship Id="rId12" Type="http://schemas.openxmlformats.org/officeDocument/2006/relationships/image" Target="../media/image119.png"/><Relationship Id="rId2" Type="http://schemas.openxmlformats.org/officeDocument/2006/relationships/image" Target="../media/image92.jpe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svg"/><Relationship Id="rId5" Type="http://schemas.openxmlformats.org/officeDocument/2006/relationships/image" Target="../media/image112.png"/><Relationship Id="rId15" Type="http://schemas.openxmlformats.org/officeDocument/2006/relationships/image" Target="../media/image122.svg"/><Relationship Id="rId10" Type="http://schemas.openxmlformats.org/officeDocument/2006/relationships/image" Target="../media/image117.png"/><Relationship Id="rId4" Type="http://schemas.openxmlformats.org/officeDocument/2006/relationships/image" Target="../media/image111.svg"/><Relationship Id="rId9" Type="http://schemas.openxmlformats.org/officeDocument/2006/relationships/image" Target="../media/image116.svg"/><Relationship Id="rId14" Type="http://schemas.openxmlformats.org/officeDocument/2006/relationships/image" Target="../media/image1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39.svg"/><Relationship Id="rId3" Type="http://schemas.openxmlformats.org/officeDocument/2006/relationships/image" Target="../media/image95.svg"/><Relationship Id="rId7" Type="http://schemas.openxmlformats.org/officeDocument/2006/relationships/image" Target="../media/image8.svg"/><Relationship Id="rId12" Type="http://schemas.openxmlformats.org/officeDocument/2006/relationships/image" Target="../media/image38.png"/><Relationship Id="rId2" Type="http://schemas.openxmlformats.org/officeDocument/2006/relationships/image" Target="../media/image94.png"/><Relationship Id="rId16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0.jpeg"/><Relationship Id="rId5" Type="http://schemas.openxmlformats.org/officeDocument/2006/relationships/image" Target="../media/image97.svg"/><Relationship Id="rId15" Type="http://schemas.openxmlformats.org/officeDocument/2006/relationships/image" Target="../media/image14.svg"/><Relationship Id="rId10" Type="http://schemas.openxmlformats.org/officeDocument/2006/relationships/image" Target="../media/image40.png"/><Relationship Id="rId4" Type="http://schemas.openxmlformats.org/officeDocument/2006/relationships/image" Target="../media/image96.png"/><Relationship Id="rId9" Type="http://schemas.openxmlformats.org/officeDocument/2006/relationships/image" Target="../media/image99.svg"/><Relationship Id="rId1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svg"/><Relationship Id="rId4" Type="http://schemas.openxmlformats.org/officeDocument/2006/relationships/image" Target="../media/image1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6.svg"/><Relationship Id="rId3" Type="http://schemas.openxmlformats.org/officeDocument/2006/relationships/image" Target="../media/image5.svg"/><Relationship Id="rId7" Type="http://schemas.openxmlformats.org/officeDocument/2006/relationships/image" Target="../media/image12.jpeg"/><Relationship Id="rId12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11" Type="http://schemas.openxmlformats.org/officeDocument/2006/relationships/image" Target="../media/image14.svg"/><Relationship Id="rId5" Type="http://schemas.openxmlformats.org/officeDocument/2006/relationships/image" Target="../media/image10.sv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svg"/><Relationship Id="rId7" Type="http://schemas.openxmlformats.org/officeDocument/2006/relationships/image" Target="../media/image149.sv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svg"/><Relationship Id="rId4" Type="http://schemas.openxmlformats.org/officeDocument/2006/relationships/image" Target="../media/image146.png"/><Relationship Id="rId9" Type="http://schemas.openxmlformats.org/officeDocument/2006/relationships/image" Target="../media/image15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sv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5" Type="http://schemas.openxmlformats.org/officeDocument/2006/relationships/image" Target="../media/image155.svg"/><Relationship Id="rId4" Type="http://schemas.openxmlformats.org/officeDocument/2006/relationships/image" Target="../media/image1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sv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5" Type="http://schemas.openxmlformats.org/officeDocument/2006/relationships/image" Target="../media/image155.svg"/><Relationship Id="rId4" Type="http://schemas.openxmlformats.org/officeDocument/2006/relationships/image" Target="../media/image15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59.svg"/><Relationship Id="rId7" Type="http://schemas.openxmlformats.org/officeDocument/2006/relationships/image" Target="../media/image163.svg"/><Relationship Id="rId12" Type="http://schemas.openxmlformats.org/officeDocument/2006/relationships/image" Target="../media/image168.sv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svg"/><Relationship Id="rId15" Type="http://schemas.openxmlformats.org/officeDocument/2006/relationships/image" Target="../media/image171.bin"/><Relationship Id="rId10" Type="http://schemas.openxmlformats.org/officeDocument/2006/relationships/image" Target="../media/image166.sv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jpe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sv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svg"/><Relationship Id="rId12" Type="http://schemas.openxmlformats.org/officeDocument/2006/relationships/image" Target="../media/image16.svg"/><Relationship Id="rId2" Type="http://schemas.openxmlformats.org/officeDocument/2006/relationships/video" Target="../media/media1.mp4"/><Relationship Id="rId16" Type="http://schemas.openxmlformats.org/officeDocument/2006/relationships/image" Target="../media/image14.svg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3.jpeg"/><Relationship Id="rId15" Type="http://schemas.openxmlformats.org/officeDocument/2006/relationships/image" Target="../media/image13.png"/><Relationship Id="rId10" Type="http://schemas.openxmlformats.org/officeDocument/2006/relationships/image" Target="../media/image35.svg"/><Relationship Id="rId4" Type="http://schemas.openxmlformats.org/officeDocument/2006/relationships/image" Target="../media/image32.jpeg"/><Relationship Id="rId9" Type="http://schemas.openxmlformats.org/officeDocument/2006/relationships/image" Target="../media/image34.png"/><Relationship Id="rId1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743200" y="1809478"/>
            <a:ext cx="12282119" cy="8558989"/>
            <a:chOff x="0" y="0"/>
            <a:chExt cx="16376159" cy="1141198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6376159" cy="10930677"/>
              <a:chOff x="0" y="0"/>
              <a:chExt cx="4719764" cy="315032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719764" cy="3150325"/>
              </a:xfrm>
              <a:custGeom>
                <a:avLst/>
                <a:gdLst/>
                <a:ahLst/>
                <a:cxnLst/>
                <a:rect l="l" t="t" r="r" b="b"/>
                <a:pathLst>
                  <a:path w="4719764" h="3150325">
                    <a:moveTo>
                      <a:pt x="4595304" y="3150324"/>
                    </a:moveTo>
                    <a:lnTo>
                      <a:pt x="124460" y="3150324"/>
                    </a:lnTo>
                    <a:cubicBezTo>
                      <a:pt x="55880" y="3150324"/>
                      <a:pt x="0" y="3094444"/>
                      <a:pt x="0" y="30258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595304" y="0"/>
                    </a:lnTo>
                    <a:cubicBezTo>
                      <a:pt x="4663884" y="0"/>
                      <a:pt x="4719764" y="55880"/>
                      <a:pt x="4719764" y="124460"/>
                    </a:cubicBezTo>
                    <a:lnTo>
                      <a:pt x="4719764" y="3025865"/>
                    </a:lnTo>
                    <a:cubicBezTo>
                      <a:pt x="4719764" y="3094444"/>
                      <a:pt x="4663884" y="3150325"/>
                      <a:pt x="4595304" y="3150325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131297" y="1624092"/>
              <a:ext cx="14806206" cy="97878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5000" b="1" dirty="0">
                  <a:ln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LECTURE 4: TOEIC WRITING QUESTIONS 1-5 </a:t>
              </a:r>
            </a:p>
            <a:p>
              <a:pPr algn="ctr">
                <a:lnSpc>
                  <a:spcPct val="200000"/>
                </a:lnSpc>
              </a:pPr>
              <a:r>
                <a:rPr lang="en-US" sz="3600" b="1" dirty="0">
                  <a:ln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rPr>
                <a:t>WRITING A SENTENCE BASED ON A PICTURE </a:t>
              </a:r>
            </a:p>
            <a:p>
              <a:pPr algn="ctr">
                <a:lnSpc>
                  <a:spcPct val="200000"/>
                </a:lnSpc>
              </a:pPr>
              <a:r>
                <a:rPr lang="en-US" sz="3600" b="1" dirty="0">
                  <a:latin typeface="Times New Roman" panose="02020603050405020304" charset="0"/>
                  <a:cs typeface="Times New Roman" panose="02020603050405020304" charset="0"/>
                </a:rPr>
                <a:t>WRITING YOUR RESPONSE</a:t>
              </a:r>
            </a:p>
            <a:p>
              <a:pPr algn="ctr">
                <a:lnSpc>
                  <a:spcPct val="200000"/>
                </a:lnSpc>
              </a:pPr>
              <a:r>
                <a:rPr lang="en-US" sz="3600" b="1">
                  <a:latin typeface="Times New Roman" panose="02020603050405020304" charset="0"/>
                  <a:cs typeface="Times New Roman" panose="02020603050405020304" charset="0"/>
                </a:rPr>
                <a:t>PAGE: 101-110</a:t>
              </a:r>
            </a:p>
            <a:p>
              <a:pPr algn="ctr">
                <a:lnSpc>
                  <a:spcPct val="200000"/>
                </a:lnSpc>
              </a:pPr>
              <a:endParaRPr lang="en-US" sz="36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040072" y="5129722"/>
            <a:ext cx="920581" cy="920581"/>
          </a:xfrm>
          <a:custGeom>
            <a:avLst/>
            <a:gdLst/>
            <a:ahLst/>
            <a:cxnLst/>
            <a:rect l="l" t="t" r="r" b="b"/>
            <a:pathLst>
              <a:path w="920581" h="920581">
                <a:moveTo>
                  <a:pt x="0" y="0"/>
                </a:moveTo>
                <a:lnTo>
                  <a:pt x="920580" y="0"/>
                </a:lnTo>
                <a:lnTo>
                  <a:pt x="920580" y="920580"/>
                </a:lnTo>
                <a:lnTo>
                  <a:pt x="0" y="920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756659" y="5306777"/>
            <a:ext cx="920581" cy="920581"/>
          </a:xfrm>
          <a:custGeom>
            <a:avLst/>
            <a:gdLst/>
            <a:ahLst/>
            <a:cxnLst/>
            <a:rect l="l" t="t" r="r" b="b"/>
            <a:pathLst>
              <a:path w="920581" h="920581">
                <a:moveTo>
                  <a:pt x="0" y="0"/>
                </a:moveTo>
                <a:lnTo>
                  <a:pt x="920580" y="0"/>
                </a:lnTo>
                <a:lnTo>
                  <a:pt x="920580" y="920580"/>
                </a:lnTo>
                <a:lnTo>
                  <a:pt x="0" y="920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6" descr="HN] Trường Đại Học Công Nghệ Đông Á Tuyển Dụng Quản Lý Phòng Tập Gym 2018 -  YBOX">
            <a:extLst>
              <a:ext uri="{FF2B5EF4-FFF2-40B4-BE49-F238E27FC236}">
                <a16:creationId xmlns:a16="http://schemas.microsoft.com/office/drawing/2014/main" id="{714A7357-BDF0-12BA-13CD-23D13415AA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3" t="25697" r="11786" b="34178"/>
          <a:stretch/>
        </p:blipFill>
        <p:spPr bwMode="auto">
          <a:xfrm>
            <a:off x="4267200" y="259493"/>
            <a:ext cx="8890192" cy="263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637032"/>
      </p:ext>
    </p:extLst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9312">
            <a:off x="2182567" y="1560370"/>
            <a:ext cx="14373480" cy="7409412"/>
          </a:xfrm>
          <a:custGeom>
            <a:avLst/>
            <a:gdLst/>
            <a:ahLst/>
            <a:cxnLst/>
            <a:rect l="l" t="t" r="r" b="b"/>
            <a:pathLst>
              <a:path w="14373480" h="7409412">
                <a:moveTo>
                  <a:pt x="0" y="0"/>
                </a:moveTo>
                <a:lnTo>
                  <a:pt x="14373480" y="0"/>
                </a:lnTo>
                <a:lnTo>
                  <a:pt x="14373480" y="7409412"/>
                </a:lnTo>
                <a:lnTo>
                  <a:pt x="0" y="7409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78237">
            <a:off x="14358484" y="5484769"/>
            <a:ext cx="2701031" cy="3091309"/>
          </a:xfrm>
          <a:custGeom>
            <a:avLst/>
            <a:gdLst/>
            <a:ahLst/>
            <a:cxnLst/>
            <a:rect l="l" t="t" r="r" b="b"/>
            <a:pathLst>
              <a:path w="2701031" h="3091309">
                <a:moveTo>
                  <a:pt x="0" y="0"/>
                </a:moveTo>
                <a:lnTo>
                  <a:pt x="2701031" y="0"/>
                </a:lnTo>
                <a:lnTo>
                  <a:pt x="2701031" y="3091309"/>
                </a:lnTo>
                <a:lnTo>
                  <a:pt x="0" y="30913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382779" y="2945483"/>
            <a:ext cx="11816466" cy="434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5"/>
              </a:lnSpc>
            </a:pPr>
            <a:r>
              <a:rPr lang="en-US" sz="3600" b="1" dirty="0">
                <a:solidFill>
                  <a:srgbClr val="3333FF"/>
                </a:solidFill>
                <a:latin typeface="Times New Roman" panose="02020603050405020304" charset="0"/>
                <a:cs typeface="Times New Roman" panose="02020603050405020304" charset="0"/>
              </a:rPr>
              <a:t>Write the </a:t>
            </a:r>
            <a:r>
              <a:rPr lang="en-US" sz="3600" b="1" u="sng" dirty="0">
                <a:solidFill>
                  <a:srgbClr val="3333FF"/>
                </a:solidFill>
                <a:latin typeface="Times New Roman" panose="02020603050405020304" charset="0"/>
                <a:cs typeface="Times New Roman" panose="02020603050405020304" charset="0"/>
              </a:rPr>
              <a:t>part of speech </a:t>
            </a:r>
            <a:r>
              <a:rPr lang="en-US" sz="3600" b="1" dirty="0">
                <a:solidFill>
                  <a:srgbClr val="3333FF"/>
                </a:solidFill>
                <a:latin typeface="Times New Roman" panose="02020603050405020304" charset="0"/>
                <a:cs typeface="Times New Roman" panose="02020603050405020304" charset="0"/>
              </a:rPr>
              <a:t>for each of the words in the pairs.</a:t>
            </a:r>
          </a:p>
          <a:p>
            <a:pPr>
              <a:lnSpc>
                <a:spcPts val="4875"/>
              </a:lnSpc>
            </a:pPr>
            <a:endParaRPr lang="en-US" sz="3600" b="1" dirty="0">
              <a:solidFill>
                <a:srgbClr val="3333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ts val="4875"/>
              </a:lnSpc>
            </a:pPr>
            <a:r>
              <a:rPr lang="en-US" sz="3480" b="1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1.</a:t>
            </a:r>
            <a:r>
              <a:rPr lang="en-GB" altLang="en-US" sz="3480" b="1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480" b="1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umbrella/hold</a:t>
            </a:r>
            <a:r>
              <a:rPr lang="en-GB" altLang="en-US" sz="3480" b="1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__________    ____________</a:t>
            </a:r>
            <a:endParaRPr lang="en-US" sz="3480" b="1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ts val="4875"/>
              </a:lnSpc>
            </a:pPr>
            <a:r>
              <a:rPr lang="en-US" sz="3480" b="1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2.</a:t>
            </a:r>
            <a:r>
              <a:rPr lang="en-GB" altLang="en-US" sz="3480" b="1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480" b="1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helmet/on</a:t>
            </a:r>
            <a:r>
              <a:rPr lang="en-GB" altLang="en-US" sz="3480" b="1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____________    _____________</a:t>
            </a:r>
            <a:endParaRPr lang="en-US" sz="3480" b="1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ts val="4875"/>
              </a:lnSpc>
            </a:pPr>
            <a:r>
              <a:rPr lang="en-US" sz="3480" b="1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3.</a:t>
            </a:r>
            <a:r>
              <a:rPr lang="en-GB" altLang="en-US" sz="3480" b="1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480" b="1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hair/scissors</a:t>
            </a:r>
            <a:r>
              <a:rPr lang="en-GB" altLang="en-US" sz="3480" b="1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____________   _____________</a:t>
            </a:r>
            <a:endParaRPr lang="en-US" sz="3480" b="1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ts val="4875"/>
              </a:lnSpc>
            </a:pPr>
            <a:r>
              <a:rPr lang="en-US" sz="3480" b="1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4.</a:t>
            </a:r>
            <a:r>
              <a:rPr lang="en-GB" altLang="en-US" sz="3480" b="1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480" b="1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take/camera</a:t>
            </a:r>
            <a:r>
              <a:rPr lang="en-GB" altLang="en-US" sz="3480" b="1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____________   _____________</a:t>
            </a:r>
            <a:endParaRPr lang="en-US" sz="3480" b="1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ts val="4875"/>
              </a:lnSpc>
            </a:pPr>
            <a:r>
              <a:rPr lang="en-US" sz="3480" b="1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5.</a:t>
            </a:r>
            <a:r>
              <a:rPr lang="en-GB" altLang="en-US" sz="3480" b="1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480" b="1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refrigerator/empty</a:t>
            </a:r>
            <a:r>
              <a:rPr lang="en-GB" altLang="en-US" sz="3480" b="1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___________   ___________</a:t>
            </a:r>
          </a:p>
        </p:txBody>
      </p:sp>
      <p:sp>
        <p:nvSpPr>
          <p:cNvPr id="6" name="Freeform 6"/>
          <p:cNvSpPr/>
          <p:nvPr/>
        </p:nvSpPr>
        <p:spPr>
          <a:xfrm rot="-1245690">
            <a:off x="12436020" y="7514250"/>
            <a:ext cx="1399439" cy="888441"/>
          </a:xfrm>
          <a:custGeom>
            <a:avLst/>
            <a:gdLst/>
            <a:ahLst/>
            <a:cxnLst/>
            <a:rect l="l" t="t" r="r" b="b"/>
            <a:pathLst>
              <a:path w="1399439" h="888441">
                <a:moveTo>
                  <a:pt x="0" y="0"/>
                </a:moveTo>
                <a:lnTo>
                  <a:pt x="1399439" y="0"/>
                </a:lnTo>
                <a:lnTo>
                  <a:pt x="1399439" y="888441"/>
                </a:lnTo>
                <a:lnTo>
                  <a:pt x="0" y="8884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523805" y="7616168"/>
            <a:ext cx="3871901" cy="441313"/>
          </a:xfrm>
          <a:custGeom>
            <a:avLst/>
            <a:gdLst/>
            <a:ahLst/>
            <a:cxnLst/>
            <a:rect l="l" t="t" r="r" b="b"/>
            <a:pathLst>
              <a:path w="3871901" h="441313">
                <a:moveTo>
                  <a:pt x="0" y="0"/>
                </a:moveTo>
                <a:lnTo>
                  <a:pt x="3871901" y="0"/>
                </a:lnTo>
                <a:lnTo>
                  <a:pt x="3871901" y="441313"/>
                </a:lnTo>
                <a:lnTo>
                  <a:pt x="0" y="4413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402169" y="95791"/>
            <a:ext cx="2652870" cy="1409337"/>
          </a:xfrm>
          <a:custGeom>
            <a:avLst/>
            <a:gdLst/>
            <a:ahLst/>
            <a:cxnLst/>
            <a:rect l="l" t="t" r="r" b="b"/>
            <a:pathLst>
              <a:path w="2652870" h="1409337">
                <a:moveTo>
                  <a:pt x="0" y="0"/>
                </a:moveTo>
                <a:lnTo>
                  <a:pt x="2652870" y="0"/>
                </a:lnTo>
                <a:lnTo>
                  <a:pt x="2652870" y="1409337"/>
                </a:lnTo>
                <a:lnTo>
                  <a:pt x="0" y="14093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212128" y="345437"/>
            <a:ext cx="3049905" cy="101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55"/>
              </a:lnSpc>
            </a:pPr>
            <a:r>
              <a:rPr lang="en-US" sz="5685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charset="0"/>
                <a:cs typeface="Times New Roman" panose="02020603050405020304" charset="0"/>
              </a:rPr>
              <a:t>TASK</a:t>
            </a:r>
          </a:p>
        </p:txBody>
      </p:sp>
      <p:sp>
        <p:nvSpPr>
          <p:cNvPr id="21" name="Freeform 21"/>
          <p:cNvSpPr/>
          <p:nvPr/>
        </p:nvSpPr>
        <p:spPr>
          <a:xfrm rot="7819869">
            <a:off x="14234382" y="-2058967"/>
            <a:ext cx="4019228" cy="4742452"/>
          </a:xfrm>
          <a:custGeom>
            <a:avLst/>
            <a:gdLst/>
            <a:ahLst/>
            <a:cxnLst/>
            <a:rect l="l" t="t" r="r" b="b"/>
            <a:pathLst>
              <a:path w="4019228" h="4742452">
                <a:moveTo>
                  <a:pt x="0" y="0"/>
                </a:moveTo>
                <a:lnTo>
                  <a:pt x="4019228" y="0"/>
                </a:lnTo>
                <a:lnTo>
                  <a:pt x="4019228" y="4742452"/>
                </a:lnTo>
                <a:lnTo>
                  <a:pt x="0" y="47424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1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"/>
          <p:cNvSpPr/>
          <p:nvPr/>
        </p:nvSpPr>
        <p:spPr>
          <a:xfrm rot="-89312">
            <a:off x="1168606" y="773004"/>
            <a:ext cx="15639421" cy="8061994"/>
          </a:xfrm>
          <a:custGeom>
            <a:avLst/>
            <a:gdLst/>
            <a:ahLst/>
            <a:cxnLst/>
            <a:rect l="l" t="t" r="r" b="b"/>
            <a:pathLst>
              <a:path w="15639421" h="8061994">
                <a:moveTo>
                  <a:pt x="0" y="0"/>
                </a:moveTo>
                <a:lnTo>
                  <a:pt x="15639421" y="0"/>
                </a:lnTo>
                <a:lnTo>
                  <a:pt x="15639421" y="8061995"/>
                </a:lnTo>
                <a:lnTo>
                  <a:pt x="0" y="8061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724217" y="2145748"/>
            <a:ext cx="763522" cy="753804"/>
          </a:xfrm>
          <a:custGeom>
            <a:avLst/>
            <a:gdLst/>
            <a:ahLst/>
            <a:cxnLst/>
            <a:rect l="l" t="t" r="r" b="b"/>
            <a:pathLst>
              <a:path w="763522" h="753804">
                <a:moveTo>
                  <a:pt x="0" y="0"/>
                </a:moveTo>
                <a:lnTo>
                  <a:pt x="763522" y="0"/>
                </a:lnTo>
                <a:lnTo>
                  <a:pt x="763522" y="753804"/>
                </a:lnTo>
                <a:lnTo>
                  <a:pt x="0" y="753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074052">
            <a:off x="12047218" y="6350826"/>
            <a:ext cx="1353997" cy="1671601"/>
          </a:xfrm>
          <a:custGeom>
            <a:avLst/>
            <a:gdLst/>
            <a:ahLst/>
            <a:cxnLst/>
            <a:rect l="l" t="t" r="r" b="b"/>
            <a:pathLst>
              <a:path w="1353997" h="1671601">
                <a:moveTo>
                  <a:pt x="0" y="0"/>
                </a:moveTo>
                <a:lnTo>
                  <a:pt x="1353997" y="0"/>
                </a:lnTo>
                <a:lnTo>
                  <a:pt x="1353997" y="1671601"/>
                </a:lnTo>
                <a:lnTo>
                  <a:pt x="0" y="16716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534700" y="4616352"/>
            <a:ext cx="9632950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ts val="5970"/>
              </a:lnSpc>
            </a:pPr>
            <a:r>
              <a:rPr lang="en-US" sz="50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Scan the photo quickly for its </a:t>
            </a:r>
            <a:r>
              <a:rPr lang="en-US" sz="5000" b="1" u="sng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connection to the words </a:t>
            </a:r>
            <a:r>
              <a:rPr lang="en-US" sz="50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provided</a:t>
            </a:r>
            <a:r>
              <a:rPr lang="en-GB" altLang="en-US" sz="50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5000" b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ts val="5970"/>
              </a:lnSpc>
            </a:pPr>
            <a:endParaRPr lang="en-US" sz="5000" b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Freeform 9"/>
          <p:cNvSpPr/>
          <p:nvPr/>
        </p:nvSpPr>
        <p:spPr>
          <a:xfrm rot="-606366">
            <a:off x="10803414" y="1809914"/>
            <a:ext cx="3657600" cy="671668"/>
          </a:xfrm>
          <a:custGeom>
            <a:avLst/>
            <a:gdLst/>
            <a:ahLst/>
            <a:cxnLst/>
            <a:rect l="l" t="t" r="r" b="b"/>
            <a:pathLst>
              <a:path w="3657600" h="671668">
                <a:moveTo>
                  <a:pt x="0" y="0"/>
                </a:moveTo>
                <a:lnTo>
                  <a:pt x="3657600" y="0"/>
                </a:lnTo>
                <a:lnTo>
                  <a:pt x="3657600" y="671668"/>
                </a:lnTo>
                <a:lnTo>
                  <a:pt x="0" y="6716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3243582" y="3164401"/>
            <a:ext cx="763522" cy="753804"/>
          </a:xfrm>
          <a:custGeom>
            <a:avLst/>
            <a:gdLst/>
            <a:ahLst/>
            <a:cxnLst/>
            <a:rect l="l" t="t" r="r" b="b"/>
            <a:pathLst>
              <a:path w="763522" h="753804">
                <a:moveTo>
                  <a:pt x="0" y="0"/>
                </a:moveTo>
                <a:lnTo>
                  <a:pt x="763521" y="0"/>
                </a:lnTo>
                <a:lnTo>
                  <a:pt x="763521" y="753805"/>
                </a:lnTo>
                <a:lnTo>
                  <a:pt x="0" y="753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5045737" y="6725424"/>
            <a:ext cx="763522" cy="753804"/>
          </a:xfrm>
          <a:custGeom>
            <a:avLst/>
            <a:gdLst/>
            <a:ahLst/>
            <a:cxnLst/>
            <a:rect l="l" t="t" r="r" b="b"/>
            <a:pathLst>
              <a:path w="763522" h="753804">
                <a:moveTo>
                  <a:pt x="0" y="0"/>
                </a:moveTo>
                <a:lnTo>
                  <a:pt x="763521" y="0"/>
                </a:lnTo>
                <a:lnTo>
                  <a:pt x="763521" y="753804"/>
                </a:lnTo>
                <a:lnTo>
                  <a:pt x="0" y="753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1920855">
            <a:off x="3421650" y="2916501"/>
            <a:ext cx="1441520" cy="1318991"/>
          </a:xfrm>
          <a:custGeom>
            <a:avLst/>
            <a:gdLst/>
            <a:ahLst/>
            <a:cxnLst/>
            <a:rect l="l" t="t" r="r" b="b"/>
            <a:pathLst>
              <a:path w="1441520" h="1318991">
                <a:moveTo>
                  <a:pt x="0" y="0"/>
                </a:moveTo>
                <a:lnTo>
                  <a:pt x="1441521" y="0"/>
                </a:lnTo>
                <a:lnTo>
                  <a:pt x="1441521" y="1318991"/>
                </a:lnTo>
                <a:lnTo>
                  <a:pt x="0" y="13189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7819869">
            <a:off x="-1281914" y="-1600921"/>
            <a:ext cx="4019228" cy="4742452"/>
          </a:xfrm>
          <a:custGeom>
            <a:avLst/>
            <a:gdLst/>
            <a:ahLst/>
            <a:cxnLst/>
            <a:rect l="l" t="t" r="r" b="b"/>
            <a:pathLst>
              <a:path w="4019228" h="4742452">
                <a:moveTo>
                  <a:pt x="0" y="0"/>
                </a:moveTo>
                <a:lnTo>
                  <a:pt x="4019228" y="0"/>
                </a:lnTo>
                <a:lnTo>
                  <a:pt x="4019228" y="4742453"/>
                </a:lnTo>
                <a:lnTo>
                  <a:pt x="0" y="47424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81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007757AA-848F-CA6B-1E98-5B07C2198137}"/>
              </a:ext>
            </a:extLst>
          </p:cNvPr>
          <p:cNvSpPr/>
          <p:nvPr/>
        </p:nvSpPr>
        <p:spPr>
          <a:xfrm>
            <a:off x="5103173" y="150495"/>
            <a:ext cx="9832027" cy="3211830"/>
          </a:xfrm>
          <a:custGeom>
            <a:avLst/>
            <a:gdLst/>
            <a:ahLst/>
            <a:cxnLst/>
            <a:rect l="l" t="t" r="r" b="b"/>
            <a:pathLst>
              <a:path w="7740577" h="3363632">
                <a:moveTo>
                  <a:pt x="0" y="0"/>
                </a:moveTo>
                <a:lnTo>
                  <a:pt x="7740577" y="0"/>
                </a:lnTo>
                <a:lnTo>
                  <a:pt x="7740577" y="3363632"/>
                </a:lnTo>
                <a:lnTo>
                  <a:pt x="0" y="33636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5FCABA7F-8B00-B091-FFF8-AACD58BE12CC}"/>
              </a:ext>
            </a:extLst>
          </p:cNvPr>
          <p:cNvSpPr txBox="1"/>
          <p:nvPr/>
        </p:nvSpPr>
        <p:spPr>
          <a:xfrm>
            <a:off x="5700004" y="847098"/>
            <a:ext cx="9262318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90"/>
              </a:lnSpc>
            </a:pPr>
            <a:r>
              <a:rPr lang="en-GB" altLang="en-US" sz="5100" b="1" dirty="0">
                <a:solidFill>
                  <a:srgbClr val="068F68"/>
                </a:solidFill>
                <a:latin typeface="Times New Roman" panose="02020603050405020304" charset="0"/>
                <a:cs typeface="Times New Roman" panose="02020603050405020304" charset="0"/>
              </a:rPr>
              <a:t>Tip 2: I</a:t>
            </a:r>
            <a:r>
              <a:rPr lang="en-US" sz="5100" b="1" dirty="0" err="1">
                <a:solidFill>
                  <a:srgbClr val="068F68"/>
                </a:solidFill>
                <a:latin typeface="Times New Roman" panose="02020603050405020304" charset="0"/>
                <a:cs typeface="Times New Roman" panose="02020603050405020304" charset="0"/>
              </a:rPr>
              <a:t>dentify</a:t>
            </a:r>
            <a:r>
              <a:rPr lang="en-US" sz="5100" b="1" dirty="0">
                <a:solidFill>
                  <a:srgbClr val="068F68"/>
                </a:solidFill>
                <a:latin typeface="Times New Roman" panose="02020603050405020304" charset="0"/>
                <a:cs typeface="Times New Roman" panose="02020603050405020304" charset="0"/>
              </a:rPr>
              <a:t> the connection between the words &amp; the photo</a:t>
            </a:r>
            <a:r>
              <a:rPr lang="en-GB" altLang="en-US" sz="5100" b="1" dirty="0">
                <a:solidFill>
                  <a:srgbClr val="068F68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5100" b="1" dirty="0">
              <a:solidFill>
                <a:srgbClr val="068F68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ts val="4990"/>
              </a:lnSpc>
            </a:pPr>
            <a:endParaRPr lang="en-US" sz="5100" b="1" dirty="0">
              <a:solidFill>
                <a:srgbClr val="068F68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newsflash/>
      </p:transition>
    </mc:Choice>
    <mc:Fallback xmlns="">
      <p:transition spd="med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"/>
          <p:cNvSpPr/>
          <p:nvPr/>
        </p:nvSpPr>
        <p:spPr>
          <a:xfrm rot="-89312">
            <a:off x="1397206" y="1306404"/>
            <a:ext cx="15639421" cy="8061994"/>
          </a:xfrm>
          <a:custGeom>
            <a:avLst/>
            <a:gdLst/>
            <a:ahLst/>
            <a:cxnLst/>
            <a:rect l="l" t="t" r="r" b="b"/>
            <a:pathLst>
              <a:path w="15639421" h="8061994">
                <a:moveTo>
                  <a:pt x="0" y="0"/>
                </a:moveTo>
                <a:lnTo>
                  <a:pt x="15639421" y="0"/>
                </a:lnTo>
                <a:lnTo>
                  <a:pt x="15639421" y="8061995"/>
                </a:lnTo>
                <a:lnTo>
                  <a:pt x="0" y="8061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920855">
            <a:off x="13794610" y="2063746"/>
            <a:ext cx="1441520" cy="1318991"/>
          </a:xfrm>
          <a:custGeom>
            <a:avLst/>
            <a:gdLst/>
            <a:ahLst/>
            <a:cxnLst/>
            <a:rect l="l" t="t" r="r" b="b"/>
            <a:pathLst>
              <a:path w="1441520" h="1318991">
                <a:moveTo>
                  <a:pt x="0" y="0"/>
                </a:moveTo>
                <a:lnTo>
                  <a:pt x="1441520" y="0"/>
                </a:lnTo>
                <a:lnTo>
                  <a:pt x="1441520" y="1318991"/>
                </a:lnTo>
                <a:lnTo>
                  <a:pt x="0" y="13189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409941" flipH="1">
            <a:off x="13989252" y="5961093"/>
            <a:ext cx="1758821" cy="1202594"/>
          </a:xfrm>
          <a:custGeom>
            <a:avLst/>
            <a:gdLst/>
            <a:ahLst/>
            <a:cxnLst/>
            <a:rect l="l" t="t" r="r" b="b"/>
            <a:pathLst>
              <a:path w="1758821" h="1202594">
                <a:moveTo>
                  <a:pt x="1758821" y="0"/>
                </a:moveTo>
                <a:lnTo>
                  <a:pt x="0" y="0"/>
                </a:lnTo>
                <a:lnTo>
                  <a:pt x="0" y="1202595"/>
                </a:lnTo>
                <a:lnTo>
                  <a:pt x="1758821" y="1202595"/>
                </a:lnTo>
                <a:lnTo>
                  <a:pt x="175882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462970">
            <a:off x="1130657" y="2447507"/>
            <a:ext cx="833780" cy="1538856"/>
          </a:xfrm>
          <a:custGeom>
            <a:avLst/>
            <a:gdLst/>
            <a:ahLst/>
            <a:cxnLst/>
            <a:rect l="l" t="t" r="r" b="b"/>
            <a:pathLst>
              <a:path w="833780" h="1538856">
                <a:moveTo>
                  <a:pt x="0" y="0"/>
                </a:moveTo>
                <a:lnTo>
                  <a:pt x="833780" y="0"/>
                </a:lnTo>
                <a:lnTo>
                  <a:pt x="833780" y="1538857"/>
                </a:lnTo>
                <a:lnTo>
                  <a:pt x="0" y="15388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82704" y="324663"/>
            <a:ext cx="4920914" cy="1453860"/>
          </a:xfrm>
          <a:custGeom>
            <a:avLst/>
            <a:gdLst/>
            <a:ahLst/>
            <a:cxnLst/>
            <a:rect l="l" t="t" r="r" b="b"/>
            <a:pathLst>
              <a:path w="4920914" h="1453860">
                <a:moveTo>
                  <a:pt x="0" y="0"/>
                </a:moveTo>
                <a:lnTo>
                  <a:pt x="4920913" y="0"/>
                </a:lnTo>
                <a:lnTo>
                  <a:pt x="4920913" y="1453860"/>
                </a:lnTo>
                <a:lnTo>
                  <a:pt x="0" y="14538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24139" y="475277"/>
            <a:ext cx="2469129" cy="102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5"/>
              </a:lnSpc>
              <a:spcBef>
                <a:spcPct val="0"/>
              </a:spcBef>
            </a:pPr>
            <a:r>
              <a:rPr lang="en-US" sz="5725" b="1" u="sng" dirty="0">
                <a:solidFill>
                  <a:srgbClr val="FE415E"/>
                </a:solidFill>
                <a:latin typeface="Times New Roman" panose="02020603050405020304" charset="0"/>
                <a:cs typeface="Times New Roman" panose="02020603050405020304" charset="0"/>
              </a:rPr>
              <a:t>Task 1</a:t>
            </a:r>
            <a:r>
              <a:rPr lang="en-US" sz="5725" b="1" dirty="0">
                <a:solidFill>
                  <a:srgbClr val="FE415E"/>
                </a:solidFill>
                <a:latin typeface="Times New Roman" panose="02020603050405020304" charset="0"/>
                <a:cs typeface="Times New Roman" panose="02020603050405020304" charset="0"/>
              </a:rPr>
              <a:t>: </a:t>
            </a:r>
          </a:p>
        </p:txBody>
      </p:sp>
      <p:sp>
        <p:nvSpPr>
          <p:cNvPr id="9" name="Freeform 9"/>
          <p:cNvSpPr/>
          <p:nvPr/>
        </p:nvSpPr>
        <p:spPr>
          <a:xfrm>
            <a:off x="4347845" y="1682750"/>
            <a:ext cx="8777605" cy="1632585"/>
          </a:xfrm>
          <a:custGeom>
            <a:avLst/>
            <a:gdLst/>
            <a:ahLst/>
            <a:cxnLst/>
            <a:rect l="l" t="t" r="r" b="b"/>
            <a:pathLst>
              <a:path w="8320126" h="1632825">
                <a:moveTo>
                  <a:pt x="0" y="0"/>
                </a:moveTo>
                <a:lnTo>
                  <a:pt x="8320126" y="0"/>
                </a:lnTo>
                <a:lnTo>
                  <a:pt x="8320126" y="1632825"/>
                </a:lnTo>
                <a:lnTo>
                  <a:pt x="0" y="16328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984362" y="3789573"/>
            <a:ext cx="14995" cy="98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5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4551114" y="1967441"/>
            <a:ext cx="8337708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0"/>
              </a:lnSpc>
              <a:spcBef>
                <a:spcPct val="0"/>
              </a:spcBef>
            </a:pPr>
            <a:r>
              <a:rPr lang="en-US" sz="3635" b="1" dirty="0">
                <a:solidFill>
                  <a:srgbClr val="20470D"/>
                </a:solidFill>
                <a:latin typeface="Times New Roman" panose="02020603050405020304" charset="0"/>
                <a:cs typeface="Times New Roman" panose="02020603050405020304" charset="0"/>
              </a:rPr>
              <a:t>Write what the subject, verb, and object for each pair might be.</a:t>
            </a:r>
          </a:p>
        </p:txBody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3043161" y="3731210"/>
          <a:ext cx="13145803" cy="4631529"/>
        </p:xfrm>
        <a:graphic>
          <a:graphicData uri="http://schemas.openxmlformats.org/drawingml/2006/table">
            <a:tbl>
              <a:tblPr/>
              <a:tblGrid>
                <a:gridCol w="3025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2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1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5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9103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86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86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86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86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666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C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C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C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788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C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C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C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88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C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C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C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C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3064510" y="6004560"/>
            <a:ext cx="4066540" cy="119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55"/>
              </a:lnSpc>
              <a:spcBef>
                <a:spcPct val="0"/>
              </a:spcBef>
            </a:pPr>
            <a:r>
              <a:rPr lang="en-US" sz="3325" b="1" dirty="0">
                <a:solidFill>
                  <a:srgbClr val="00B7B7"/>
                </a:solidFill>
                <a:latin typeface="Times New Roman" panose="02020603050405020304" charset="0"/>
                <a:cs typeface="Times New Roman" panose="02020603050405020304" charset="0"/>
              </a:rPr>
              <a:t>2.</a:t>
            </a:r>
            <a:r>
              <a:rPr lang="en-GB" altLang="en-US" sz="3325" b="1" dirty="0">
                <a:solidFill>
                  <a:srgbClr val="00B7B7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325" b="1" dirty="0">
                <a:solidFill>
                  <a:srgbClr val="00B7B7"/>
                </a:solidFill>
                <a:latin typeface="Times New Roman" panose="02020603050405020304" charset="0"/>
                <a:cs typeface="Times New Roman" panose="02020603050405020304" charset="0"/>
              </a:rPr>
              <a:t>whiteboard/</a:t>
            </a:r>
          </a:p>
          <a:p>
            <a:pPr>
              <a:lnSpc>
                <a:spcPts val="4655"/>
              </a:lnSpc>
              <a:spcBef>
                <a:spcPct val="0"/>
              </a:spcBef>
            </a:pPr>
            <a:r>
              <a:rPr lang="en-US" sz="3325" b="1" dirty="0">
                <a:solidFill>
                  <a:srgbClr val="00B7B7"/>
                </a:solidFill>
                <a:latin typeface="Times New Roman" panose="02020603050405020304" charset="0"/>
                <a:cs typeface="Times New Roman" panose="02020603050405020304" charset="0"/>
              </a:rPr>
              <a:t>behind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51038" y="5067300"/>
            <a:ext cx="2800152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35"/>
              </a:lnSpc>
              <a:spcBef>
                <a:spcPct val="0"/>
              </a:spcBef>
            </a:pPr>
            <a:r>
              <a:rPr lang="en-US" sz="3525" b="1">
                <a:solidFill>
                  <a:srgbClr val="00B7B7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GB" altLang="en-US" sz="3525" b="1">
                <a:solidFill>
                  <a:srgbClr val="00B7B7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en-US" sz="3525" b="1">
                <a:solidFill>
                  <a:srgbClr val="00B7B7"/>
                </a:solidFill>
                <a:latin typeface="Times New Roman" panose="02020603050405020304" charset="0"/>
                <a:cs typeface="Times New Roman" panose="02020603050405020304" charset="0"/>
              </a:rPr>
              <a:t> woman/suit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51038" y="7199455"/>
            <a:ext cx="2863871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5"/>
              </a:lnSpc>
            </a:pPr>
            <a:r>
              <a:rPr lang="en-US" sz="3325" b="1">
                <a:solidFill>
                  <a:srgbClr val="00B7B7"/>
                </a:solidFill>
                <a:latin typeface="Times New Roman" panose="02020603050405020304" charset="0"/>
                <a:cs typeface="Times New Roman" panose="02020603050405020304" charset="0"/>
              </a:rPr>
              <a:t>3.</a:t>
            </a:r>
            <a:r>
              <a:rPr lang="en-GB" altLang="en-US" sz="3325" b="1">
                <a:solidFill>
                  <a:srgbClr val="00B7B7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325" b="1">
                <a:solidFill>
                  <a:srgbClr val="00B7B7"/>
                </a:solidFill>
                <a:latin typeface="Times New Roman" panose="02020603050405020304" charset="0"/>
                <a:cs typeface="Times New Roman" panose="02020603050405020304" charset="0"/>
              </a:rPr>
              <a:t>hold/</a:t>
            </a:r>
          </a:p>
          <a:p>
            <a:pPr>
              <a:lnSpc>
                <a:spcPts val="4655"/>
              </a:lnSpc>
              <a:spcBef>
                <a:spcPct val="0"/>
              </a:spcBef>
            </a:pPr>
            <a:r>
              <a:rPr lang="en-US" sz="3325" b="1">
                <a:solidFill>
                  <a:srgbClr val="00B7B7"/>
                </a:solidFill>
                <a:latin typeface="Times New Roman" panose="02020603050405020304" charset="0"/>
                <a:cs typeface="Times New Roman" panose="02020603050405020304" charset="0"/>
              </a:rPr>
              <a:t>documents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06445" y="3898265"/>
            <a:ext cx="2271395" cy="560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75"/>
              </a:lnSpc>
              <a:spcBef>
                <a:spcPct val="0"/>
              </a:spcBef>
            </a:pPr>
            <a:r>
              <a:rPr lang="en-US" sz="3125" b="1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Word Pairs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91200" y="3924300"/>
            <a:ext cx="3602355" cy="560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75"/>
              </a:lnSpc>
              <a:spcBef>
                <a:spcPct val="0"/>
              </a:spcBef>
            </a:pPr>
            <a:r>
              <a:rPr lang="en-US" sz="3125" b="1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Possible Subjects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31791" y="3922149"/>
            <a:ext cx="2690515" cy="56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5"/>
              </a:lnSpc>
              <a:spcBef>
                <a:spcPct val="0"/>
              </a:spcBef>
            </a:pPr>
            <a:r>
              <a:rPr lang="en-US" sz="3125" b="1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Possible Verbs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56490" y="3902075"/>
            <a:ext cx="3512820" cy="578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15"/>
              </a:lnSpc>
              <a:spcBef>
                <a:spcPct val="0"/>
              </a:spcBef>
            </a:pPr>
            <a:r>
              <a:rPr lang="en-US" sz="3225" b="1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Possible Objects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" grpId="0"/>
      <p:bldP spid="1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9312">
            <a:off x="863806" y="1609934"/>
            <a:ext cx="15639421" cy="8061994"/>
          </a:xfrm>
          <a:custGeom>
            <a:avLst/>
            <a:gdLst/>
            <a:ahLst/>
            <a:cxnLst/>
            <a:rect l="l" t="t" r="r" b="b"/>
            <a:pathLst>
              <a:path w="15639421" h="8061994">
                <a:moveTo>
                  <a:pt x="0" y="0"/>
                </a:moveTo>
                <a:lnTo>
                  <a:pt x="15639421" y="0"/>
                </a:lnTo>
                <a:lnTo>
                  <a:pt x="15639421" y="8061995"/>
                </a:lnTo>
                <a:lnTo>
                  <a:pt x="0" y="8061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724217" y="2145748"/>
            <a:ext cx="763522" cy="753804"/>
          </a:xfrm>
          <a:custGeom>
            <a:avLst/>
            <a:gdLst/>
            <a:ahLst/>
            <a:cxnLst/>
            <a:rect l="l" t="t" r="r" b="b"/>
            <a:pathLst>
              <a:path w="763522" h="753804">
                <a:moveTo>
                  <a:pt x="0" y="0"/>
                </a:moveTo>
                <a:lnTo>
                  <a:pt x="763522" y="0"/>
                </a:lnTo>
                <a:lnTo>
                  <a:pt x="763522" y="753804"/>
                </a:lnTo>
                <a:lnTo>
                  <a:pt x="0" y="753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282440" y="-24130"/>
            <a:ext cx="9766935" cy="2357755"/>
          </a:xfrm>
          <a:custGeom>
            <a:avLst/>
            <a:gdLst/>
            <a:ahLst/>
            <a:cxnLst/>
            <a:rect l="l" t="t" r="r" b="b"/>
            <a:pathLst>
              <a:path w="9084319" h="1782798">
                <a:moveTo>
                  <a:pt x="0" y="0"/>
                </a:moveTo>
                <a:lnTo>
                  <a:pt x="9084319" y="0"/>
                </a:lnTo>
                <a:lnTo>
                  <a:pt x="9084319" y="1782798"/>
                </a:lnTo>
                <a:lnTo>
                  <a:pt x="0" y="17827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074052">
            <a:off x="12047218" y="6350826"/>
            <a:ext cx="1353997" cy="1671601"/>
          </a:xfrm>
          <a:custGeom>
            <a:avLst/>
            <a:gdLst/>
            <a:ahLst/>
            <a:cxnLst/>
            <a:rect l="l" t="t" r="r" b="b"/>
            <a:pathLst>
              <a:path w="1353997" h="1671601">
                <a:moveTo>
                  <a:pt x="0" y="0"/>
                </a:moveTo>
                <a:lnTo>
                  <a:pt x="1353997" y="0"/>
                </a:lnTo>
                <a:lnTo>
                  <a:pt x="1353997" y="1671601"/>
                </a:lnTo>
                <a:lnTo>
                  <a:pt x="0" y="16716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753359" y="3448800"/>
            <a:ext cx="12825095" cy="3916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250000"/>
              </a:lnSpc>
            </a:pPr>
            <a:r>
              <a:rPr lang="en-US" sz="3600" b="1" dirty="0">
                <a:solidFill>
                  <a:srgbClr val="20470D"/>
                </a:solidFill>
                <a:latin typeface="Times New Roman" panose="02020603050405020304" charset="0"/>
                <a:cs typeface="Times New Roman" panose="02020603050405020304" charset="0"/>
              </a:rPr>
              <a:t>1.</a:t>
            </a:r>
            <a:r>
              <a:rPr lang="en-GB" altLang="en-US" sz="3600" b="1" dirty="0">
                <a:solidFill>
                  <a:srgbClr val="20470D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>
                <a:solidFill>
                  <a:srgbClr val="20470D"/>
                </a:solidFill>
                <a:latin typeface="Times New Roman" panose="02020603050405020304" charset="0"/>
                <a:cs typeface="Times New Roman" panose="02020603050405020304" charset="0"/>
              </a:rPr>
              <a:t>The server ______________(set) the plate on the table</a:t>
            </a:r>
            <a:r>
              <a:rPr lang="en-GB" altLang="en-US" sz="3600" b="1" dirty="0">
                <a:solidFill>
                  <a:srgbClr val="20470D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3600" b="1" dirty="0">
              <a:solidFill>
                <a:srgbClr val="20470D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250000"/>
              </a:lnSpc>
            </a:pPr>
            <a:r>
              <a:rPr lang="en-US" sz="3600" b="1" dirty="0">
                <a:solidFill>
                  <a:srgbClr val="20470D"/>
                </a:solidFill>
                <a:latin typeface="Times New Roman" panose="02020603050405020304" charset="0"/>
                <a:cs typeface="Times New Roman" panose="02020603050405020304" charset="0"/>
              </a:rPr>
              <a:t>2.</a:t>
            </a:r>
            <a:r>
              <a:rPr lang="en-GB" altLang="en-US" sz="3600" b="1" dirty="0">
                <a:solidFill>
                  <a:srgbClr val="20470D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>
                <a:solidFill>
                  <a:srgbClr val="20470D"/>
                </a:solidFill>
                <a:latin typeface="Times New Roman" panose="02020603050405020304" charset="0"/>
                <a:cs typeface="Times New Roman" panose="02020603050405020304" charset="0"/>
              </a:rPr>
              <a:t>The______________(chair) are stacked on top of each other</a:t>
            </a:r>
            <a:r>
              <a:rPr lang="en-GB" altLang="en-US" sz="3600" b="1" dirty="0">
                <a:solidFill>
                  <a:srgbClr val="20470D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3600" b="1" dirty="0">
              <a:solidFill>
                <a:srgbClr val="20470D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250000"/>
              </a:lnSpc>
            </a:pPr>
            <a:r>
              <a:rPr lang="en-US" sz="3600" b="1" dirty="0">
                <a:solidFill>
                  <a:srgbClr val="20470D"/>
                </a:solidFill>
                <a:latin typeface="Times New Roman" panose="02020603050405020304" charset="0"/>
                <a:cs typeface="Times New Roman" panose="02020603050405020304" charset="0"/>
              </a:rPr>
              <a:t>3.</a:t>
            </a:r>
            <a:r>
              <a:rPr lang="en-GB" altLang="en-US" sz="3600" b="1" dirty="0">
                <a:solidFill>
                  <a:srgbClr val="20470D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>
                <a:solidFill>
                  <a:srgbClr val="20470D"/>
                </a:solidFill>
                <a:latin typeface="Times New Roman" panose="02020603050405020304" charset="0"/>
                <a:cs typeface="Times New Roman" panose="02020603050405020304" charset="0"/>
              </a:rPr>
              <a:t>He ______________(look) at the menu</a:t>
            </a:r>
            <a:r>
              <a:rPr lang="en-GB" altLang="en-US" sz="3600" b="1" dirty="0">
                <a:solidFill>
                  <a:srgbClr val="20470D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26853" y="495194"/>
            <a:ext cx="9080080" cy="191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90"/>
              </a:lnSpc>
            </a:pPr>
            <a:r>
              <a:rPr lang="en-GB" altLang="en-US" sz="4000" b="1" dirty="0">
                <a:solidFill>
                  <a:srgbClr val="475A3E"/>
                </a:solidFill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en-US" sz="4000" b="1" dirty="0" err="1">
                <a:solidFill>
                  <a:srgbClr val="475A3E"/>
                </a:solidFill>
                <a:latin typeface="Times New Roman" panose="02020603050405020304" charset="0"/>
                <a:cs typeface="Times New Roman" panose="02020603050405020304" charset="0"/>
              </a:rPr>
              <a:t>omplete</a:t>
            </a:r>
            <a:r>
              <a:rPr lang="en-US" sz="4000" b="1" dirty="0">
                <a:solidFill>
                  <a:srgbClr val="475A3E"/>
                </a:solidFill>
                <a:latin typeface="Times New Roman" panose="02020603050405020304" charset="0"/>
                <a:cs typeface="Times New Roman" panose="02020603050405020304" charset="0"/>
              </a:rPr>
              <a:t> each sentence using the </a:t>
            </a:r>
          </a:p>
          <a:p>
            <a:pPr>
              <a:lnSpc>
                <a:spcPts val="4990"/>
              </a:lnSpc>
            </a:pPr>
            <a:r>
              <a:rPr lang="en-US" sz="4000" b="1" dirty="0">
                <a:solidFill>
                  <a:srgbClr val="475A3E"/>
                </a:solidFill>
                <a:latin typeface="Times New Roman" panose="02020603050405020304" charset="0"/>
                <a:cs typeface="Times New Roman" panose="02020603050405020304" charset="0"/>
              </a:rPr>
              <a:t>correct form of the word in parentheses</a:t>
            </a:r>
            <a:r>
              <a:rPr lang="en-GB" altLang="en-US" sz="4000" b="1" dirty="0">
                <a:solidFill>
                  <a:srgbClr val="475A3E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4000" b="1" dirty="0">
              <a:solidFill>
                <a:srgbClr val="475A3E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ts val="4990"/>
              </a:lnSpc>
            </a:pPr>
            <a:endParaRPr sz="40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Freeform 18"/>
          <p:cNvSpPr/>
          <p:nvPr/>
        </p:nvSpPr>
        <p:spPr>
          <a:xfrm rot="-606366">
            <a:off x="3727973" y="7997082"/>
            <a:ext cx="3657600" cy="671668"/>
          </a:xfrm>
          <a:custGeom>
            <a:avLst/>
            <a:gdLst/>
            <a:ahLst/>
            <a:cxnLst/>
            <a:rect l="l" t="t" r="r" b="b"/>
            <a:pathLst>
              <a:path w="3657600" h="671668">
                <a:moveTo>
                  <a:pt x="0" y="0"/>
                </a:moveTo>
                <a:lnTo>
                  <a:pt x="3657600" y="0"/>
                </a:lnTo>
                <a:lnTo>
                  <a:pt x="3657600" y="671668"/>
                </a:lnTo>
                <a:lnTo>
                  <a:pt x="0" y="6716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3243582" y="3164401"/>
            <a:ext cx="763522" cy="753804"/>
          </a:xfrm>
          <a:custGeom>
            <a:avLst/>
            <a:gdLst/>
            <a:ahLst/>
            <a:cxnLst/>
            <a:rect l="l" t="t" r="r" b="b"/>
            <a:pathLst>
              <a:path w="763522" h="753804">
                <a:moveTo>
                  <a:pt x="0" y="0"/>
                </a:moveTo>
                <a:lnTo>
                  <a:pt x="763521" y="0"/>
                </a:lnTo>
                <a:lnTo>
                  <a:pt x="763521" y="753805"/>
                </a:lnTo>
                <a:lnTo>
                  <a:pt x="0" y="753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1920855">
            <a:off x="1924230" y="2504906"/>
            <a:ext cx="1441520" cy="1318991"/>
          </a:xfrm>
          <a:custGeom>
            <a:avLst/>
            <a:gdLst/>
            <a:ahLst/>
            <a:cxnLst/>
            <a:rect l="l" t="t" r="r" b="b"/>
            <a:pathLst>
              <a:path w="1441520" h="1318991">
                <a:moveTo>
                  <a:pt x="0" y="0"/>
                </a:moveTo>
                <a:lnTo>
                  <a:pt x="1441520" y="0"/>
                </a:lnTo>
                <a:lnTo>
                  <a:pt x="1441520" y="1318991"/>
                </a:lnTo>
                <a:lnTo>
                  <a:pt x="0" y="131899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3964CE3A-78DA-1E0B-3ECC-9FD1D9ED25B4}"/>
              </a:ext>
            </a:extLst>
          </p:cNvPr>
          <p:cNvSpPr/>
          <p:nvPr/>
        </p:nvSpPr>
        <p:spPr>
          <a:xfrm>
            <a:off x="-28387" y="124296"/>
            <a:ext cx="4920914" cy="1453860"/>
          </a:xfrm>
          <a:custGeom>
            <a:avLst/>
            <a:gdLst/>
            <a:ahLst/>
            <a:cxnLst/>
            <a:rect l="l" t="t" r="r" b="b"/>
            <a:pathLst>
              <a:path w="4920914" h="1453860">
                <a:moveTo>
                  <a:pt x="0" y="0"/>
                </a:moveTo>
                <a:lnTo>
                  <a:pt x="4920913" y="0"/>
                </a:lnTo>
                <a:lnTo>
                  <a:pt x="4920913" y="1453860"/>
                </a:lnTo>
                <a:lnTo>
                  <a:pt x="0" y="14538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82A28868-EDC8-521E-0F6E-D92FECFD1CC8}"/>
              </a:ext>
            </a:extLst>
          </p:cNvPr>
          <p:cNvSpPr txBox="1"/>
          <p:nvPr/>
        </p:nvSpPr>
        <p:spPr>
          <a:xfrm>
            <a:off x="1047821" y="337511"/>
            <a:ext cx="2469129" cy="94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5"/>
              </a:lnSpc>
              <a:spcBef>
                <a:spcPct val="0"/>
              </a:spcBef>
            </a:pPr>
            <a:r>
              <a:rPr lang="en-US" sz="5725" b="1" u="sng" dirty="0">
                <a:solidFill>
                  <a:srgbClr val="FE415E"/>
                </a:solidFill>
                <a:latin typeface="Times New Roman" panose="02020603050405020304" charset="0"/>
                <a:cs typeface="Times New Roman" panose="02020603050405020304" charset="0"/>
              </a:rPr>
              <a:t>Task 2</a:t>
            </a:r>
            <a:r>
              <a:rPr lang="en-US" sz="5725" b="1" dirty="0">
                <a:solidFill>
                  <a:srgbClr val="FE415E"/>
                </a:solidFill>
                <a:latin typeface="Times New Roman" panose="02020603050405020304" charset="0"/>
                <a:cs typeface="Times New Roman" panose="02020603050405020304" charset="0"/>
              </a:rPr>
              <a:t>: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7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770" decel="100000"/>
                                        <p:tgtEl>
                                          <p:spTgt spid="9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6" dur="7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8" dur="7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27" grpId="0"/>
      <p:bldP spid="2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24217" y="2145748"/>
            <a:ext cx="763522" cy="753804"/>
          </a:xfrm>
          <a:custGeom>
            <a:avLst/>
            <a:gdLst/>
            <a:ahLst/>
            <a:cxnLst/>
            <a:rect l="l" t="t" r="r" b="b"/>
            <a:pathLst>
              <a:path w="763522" h="753804">
                <a:moveTo>
                  <a:pt x="0" y="0"/>
                </a:moveTo>
                <a:lnTo>
                  <a:pt x="763522" y="0"/>
                </a:lnTo>
                <a:lnTo>
                  <a:pt x="763522" y="753804"/>
                </a:lnTo>
                <a:lnTo>
                  <a:pt x="0" y="753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074052">
            <a:off x="12047218" y="6350826"/>
            <a:ext cx="1353997" cy="1671601"/>
          </a:xfrm>
          <a:custGeom>
            <a:avLst/>
            <a:gdLst/>
            <a:ahLst/>
            <a:cxnLst/>
            <a:rect l="l" t="t" r="r" b="b"/>
            <a:pathLst>
              <a:path w="1353997" h="1671601">
                <a:moveTo>
                  <a:pt x="0" y="0"/>
                </a:moveTo>
                <a:lnTo>
                  <a:pt x="1353997" y="0"/>
                </a:lnTo>
                <a:lnTo>
                  <a:pt x="1353997" y="1671601"/>
                </a:lnTo>
                <a:lnTo>
                  <a:pt x="0" y="1671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3243582" y="3164401"/>
            <a:ext cx="763522" cy="753804"/>
          </a:xfrm>
          <a:custGeom>
            <a:avLst/>
            <a:gdLst/>
            <a:ahLst/>
            <a:cxnLst/>
            <a:rect l="l" t="t" r="r" b="b"/>
            <a:pathLst>
              <a:path w="763522" h="753804">
                <a:moveTo>
                  <a:pt x="0" y="0"/>
                </a:moveTo>
                <a:lnTo>
                  <a:pt x="763521" y="0"/>
                </a:lnTo>
                <a:lnTo>
                  <a:pt x="763521" y="753805"/>
                </a:lnTo>
                <a:lnTo>
                  <a:pt x="0" y="7538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5045737" y="6725424"/>
            <a:ext cx="763522" cy="753804"/>
          </a:xfrm>
          <a:custGeom>
            <a:avLst/>
            <a:gdLst/>
            <a:ahLst/>
            <a:cxnLst/>
            <a:rect l="l" t="t" r="r" b="b"/>
            <a:pathLst>
              <a:path w="763522" h="753804">
                <a:moveTo>
                  <a:pt x="0" y="0"/>
                </a:moveTo>
                <a:lnTo>
                  <a:pt x="763521" y="0"/>
                </a:lnTo>
                <a:lnTo>
                  <a:pt x="763521" y="753804"/>
                </a:lnTo>
                <a:lnTo>
                  <a:pt x="0" y="753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1920855">
            <a:off x="3467385" y="2113670"/>
            <a:ext cx="1441520" cy="1318991"/>
          </a:xfrm>
          <a:custGeom>
            <a:avLst/>
            <a:gdLst/>
            <a:ahLst/>
            <a:cxnLst/>
            <a:rect l="l" t="t" r="r" b="b"/>
            <a:pathLst>
              <a:path w="1441520" h="1318991">
                <a:moveTo>
                  <a:pt x="0" y="0"/>
                </a:moveTo>
                <a:lnTo>
                  <a:pt x="1441521" y="0"/>
                </a:lnTo>
                <a:lnTo>
                  <a:pt x="1441521" y="1318991"/>
                </a:lnTo>
                <a:lnTo>
                  <a:pt x="0" y="13189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18" name="Table 18"/>
          <p:cNvGraphicFramePr>
            <a:graphicFrameLocks noGrp="1"/>
          </p:cNvGraphicFramePr>
          <p:nvPr/>
        </p:nvGraphicFramePr>
        <p:xfrm>
          <a:off x="2526612" y="3275888"/>
          <a:ext cx="13818123" cy="1086445"/>
        </p:xfrm>
        <a:graphic>
          <a:graphicData uri="http://schemas.openxmlformats.org/drawingml/2006/table">
            <a:tbl>
              <a:tblPr/>
              <a:tblGrid>
                <a:gridCol w="7224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3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6445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86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86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165325"/>
              </p:ext>
            </p:extLst>
          </p:nvPr>
        </p:nvGraphicFramePr>
        <p:xfrm>
          <a:off x="2823146" y="4447184"/>
          <a:ext cx="14008788" cy="5581973"/>
        </p:xfrm>
        <a:graphic>
          <a:graphicData uri="http://schemas.openxmlformats.org/drawingml/2006/table">
            <a:tbl>
              <a:tblPr/>
              <a:tblGrid>
                <a:gridCol w="734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81973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20"/>
          <p:cNvSpPr txBox="1"/>
          <p:nvPr/>
        </p:nvSpPr>
        <p:spPr>
          <a:xfrm>
            <a:off x="3753031" y="3436868"/>
            <a:ext cx="445751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0"/>
              </a:lnSpc>
            </a:pPr>
            <a:r>
              <a:rPr lang="en-US" sz="4265" b="1" dirty="0">
                <a:solidFill>
                  <a:srgbClr val="3D3A39"/>
                </a:solidFill>
                <a:latin typeface="Times New Roman" panose="02020603050405020304" charset="0"/>
                <a:cs typeface="Times New Roman" panose="02020603050405020304" charset="0"/>
              </a:rPr>
              <a:t>Content Words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355732" y="3411289"/>
            <a:ext cx="3884933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0"/>
              </a:lnSpc>
            </a:pPr>
            <a:r>
              <a:rPr lang="en-US" sz="4265" b="1" dirty="0">
                <a:solidFill>
                  <a:srgbClr val="3D3A39"/>
                </a:solidFill>
                <a:latin typeface="Times New Roman" panose="02020603050405020304" charset="0"/>
                <a:cs typeface="Times New Roman" panose="02020603050405020304" charset="0"/>
              </a:rPr>
              <a:t>Function Words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736241" y="4589814"/>
            <a:ext cx="6849229" cy="4500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8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Nouns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8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Verbs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8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Adjectives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8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Adverbs</a:t>
            </a:r>
            <a:endParaRPr lang="en-GB" altLang="en-US" sz="3800" b="1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430265" y="4623126"/>
            <a:ext cx="6556875" cy="5082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Articles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Auxiliaries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Demonstratives</a:t>
            </a:r>
            <a:endParaRPr lang="en-GB" altLang="en-US" sz="3200" b="1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Quantifies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sz="32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repositions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Pronouns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Conjunctions</a:t>
            </a:r>
            <a:endParaRPr lang="en-GB" altLang="en-US" sz="3200" b="1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4" name="Freeform 3">
            <a:extLst>
              <a:ext uri="{FF2B5EF4-FFF2-40B4-BE49-F238E27FC236}">
                <a16:creationId xmlns:a16="http://schemas.microsoft.com/office/drawing/2014/main" id="{50562F82-4799-DE08-BAE1-47EB33FCDD03}"/>
              </a:ext>
            </a:extLst>
          </p:cNvPr>
          <p:cNvSpPr/>
          <p:nvPr/>
        </p:nvSpPr>
        <p:spPr>
          <a:xfrm>
            <a:off x="5103173" y="150495"/>
            <a:ext cx="9832027" cy="2509999"/>
          </a:xfrm>
          <a:custGeom>
            <a:avLst/>
            <a:gdLst/>
            <a:ahLst/>
            <a:cxnLst/>
            <a:rect l="l" t="t" r="r" b="b"/>
            <a:pathLst>
              <a:path w="7740577" h="3363632">
                <a:moveTo>
                  <a:pt x="0" y="0"/>
                </a:moveTo>
                <a:lnTo>
                  <a:pt x="7740577" y="0"/>
                </a:lnTo>
                <a:lnTo>
                  <a:pt x="7740577" y="3363632"/>
                </a:lnTo>
                <a:lnTo>
                  <a:pt x="0" y="33636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19FC035-8C0A-4140-E078-3BBBD69D8179}"/>
              </a:ext>
            </a:extLst>
          </p:cNvPr>
          <p:cNvSpPr txBox="1"/>
          <p:nvPr/>
        </p:nvSpPr>
        <p:spPr>
          <a:xfrm>
            <a:off x="5700004" y="847098"/>
            <a:ext cx="926231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90"/>
              </a:lnSpc>
            </a:pPr>
            <a:r>
              <a:rPr lang="en-GB" altLang="en-US" sz="5100" b="1" dirty="0">
                <a:solidFill>
                  <a:srgbClr val="068F68"/>
                </a:solidFill>
                <a:latin typeface="Times New Roman" panose="02020603050405020304" charset="0"/>
                <a:cs typeface="Times New Roman" panose="02020603050405020304" charset="0"/>
              </a:rPr>
              <a:t>Tip 3: </a:t>
            </a:r>
            <a:r>
              <a:rPr lang="en-US" altLang="en-US" sz="5100" b="1" dirty="0">
                <a:solidFill>
                  <a:srgbClr val="068F68"/>
                </a:solidFill>
                <a:latin typeface="Times New Roman" panose="02020603050405020304" charset="0"/>
                <a:cs typeface="Times New Roman" panose="02020603050405020304" charset="0"/>
              </a:rPr>
              <a:t>Look for function words</a:t>
            </a:r>
            <a:r>
              <a:rPr lang="en-GB" altLang="en-US" sz="5100" b="1" dirty="0">
                <a:solidFill>
                  <a:srgbClr val="068F68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5100" b="1" dirty="0">
              <a:solidFill>
                <a:srgbClr val="068F68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ts val="4990"/>
              </a:lnSpc>
            </a:pPr>
            <a:endParaRPr lang="en-US" sz="5100" b="1" dirty="0">
              <a:solidFill>
                <a:srgbClr val="068F68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/>
          <p:cNvSpPr/>
          <p:nvPr/>
        </p:nvSpPr>
        <p:spPr>
          <a:xfrm>
            <a:off x="1164590" y="349250"/>
            <a:ext cx="14839315" cy="9423400"/>
          </a:xfrm>
          <a:custGeom>
            <a:avLst/>
            <a:gdLst/>
            <a:ahLst/>
            <a:cxnLst/>
            <a:rect l="l" t="t" r="r" b="b"/>
            <a:pathLst>
              <a:path w="10535883" h="2067667">
                <a:moveTo>
                  <a:pt x="0" y="0"/>
                </a:moveTo>
                <a:lnTo>
                  <a:pt x="10535883" y="0"/>
                </a:lnTo>
                <a:lnTo>
                  <a:pt x="10535883" y="2067667"/>
                </a:lnTo>
                <a:lnTo>
                  <a:pt x="0" y="206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121281" y="2627348"/>
            <a:ext cx="4486568" cy="7366218"/>
          </a:xfrm>
          <a:custGeom>
            <a:avLst/>
            <a:gdLst/>
            <a:ahLst/>
            <a:cxnLst/>
            <a:rect l="l" t="t" r="r" b="b"/>
            <a:pathLst>
              <a:path w="4486568" h="7366218">
                <a:moveTo>
                  <a:pt x="0" y="0"/>
                </a:moveTo>
                <a:lnTo>
                  <a:pt x="4486568" y="0"/>
                </a:lnTo>
                <a:lnTo>
                  <a:pt x="4486568" y="7366217"/>
                </a:lnTo>
                <a:lnTo>
                  <a:pt x="0" y="73662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2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891992" y="3741065"/>
            <a:ext cx="8598834" cy="5074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850"/>
              </a:lnSpc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function word “although”</a:t>
            </a:r>
          </a:p>
          <a:p>
            <a:pPr algn="just">
              <a:lnSpc>
                <a:spcPts val="5850"/>
              </a:lnSpc>
            </a:pPr>
            <a:r>
              <a:rPr lang="en-US" sz="3900" spc="-31" dirty="0">
                <a:solidFill>
                  <a:srgbClr val="20470D"/>
                </a:solidFill>
                <a:latin typeface="Times New Roman" panose="02020603050405020304" charset="0"/>
                <a:cs typeface="Times New Roman" panose="02020603050405020304" charset="0"/>
              </a:rPr>
              <a:t>E.g. This person is barefoot </a:t>
            </a:r>
            <a:r>
              <a:rPr lang="en-US" sz="3900" b="1" u="sng" spc="-3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although</a:t>
            </a:r>
            <a:r>
              <a:rPr lang="en-US" sz="3900" spc="-31" dirty="0">
                <a:solidFill>
                  <a:srgbClr val="20470D"/>
                </a:solidFill>
                <a:latin typeface="Times New Roman" panose="02020603050405020304" charset="0"/>
                <a:cs typeface="Times New Roman" panose="02020603050405020304" charset="0"/>
              </a:rPr>
              <a:t> there is snow on the ground.</a:t>
            </a:r>
          </a:p>
          <a:p>
            <a:pPr algn="just">
              <a:lnSpc>
                <a:spcPts val="5850"/>
              </a:lnSpc>
            </a:pPr>
            <a:r>
              <a:rPr lang="en-US" sz="3900" spc="-31" dirty="0">
                <a:solidFill>
                  <a:srgbClr val="20470D"/>
                </a:solidFill>
                <a:latin typeface="Times New Roman" panose="02020603050405020304" charset="0"/>
                <a:cs typeface="Times New Roman" panose="02020603050405020304" charset="0"/>
              </a:rPr>
              <a:t>&lt;=&gt; </a:t>
            </a:r>
            <a:r>
              <a:rPr lang="en-US" sz="3900" b="1" u="sng" spc="-3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Although</a:t>
            </a:r>
            <a:r>
              <a:rPr lang="en-US" sz="3900" spc="-31" dirty="0">
                <a:solidFill>
                  <a:srgbClr val="20470D"/>
                </a:solidFill>
                <a:latin typeface="Times New Roman" panose="02020603050405020304" charset="0"/>
                <a:cs typeface="Times New Roman" panose="02020603050405020304" charset="0"/>
              </a:rPr>
              <a:t> there is snow on the ground, this person is barefoot .</a:t>
            </a:r>
          </a:p>
          <a:p>
            <a:pPr algn="just">
              <a:lnSpc>
                <a:spcPts val="5850"/>
              </a:lnSpc>
            </a:pPr>
            <a:endParaRPr lang="en-US" sz="3900" spc="-31" dirty="0">
              <a:solidFill>
                <a:srgbClr val="20470D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ts val="4950"/>
              </a:lnSpc>
            </a:pPr>
            <a:endParaRPr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F1BDC704-275F-0E0F-5CBE-A4F4B536C9F5}"/>
              </a:ext>
            </a:extLst>
          </p:cNvPr>
          <p:cNvSpPr/>
          <p:nvPr/>
        </p:nvSpPr>
        <p:spPr>
          <a:xfrm>
            <a:off x="5257800" y="190943"/>
            <a:ext cx="9704522" cy="2436405"/>
          </a:xfrm>
          <a:custGeom>
            <a:avLst/>
            <a:gdLst/>
            <a:ahLst/>
            <a:cxnLst/>
            <a:rect l="l" t="t" r="r" b="b"/>
            <a:pathLst>
              <a:path w="7740577" h="3363632">
                <a:moveTo>
                  <a:pt x="0" y="0"/>
                </a:moveTo>
                <a:lnTo>
                  <a:pt x="7740577" y="0"/>
                </a:lnTo>
                <a:lnTo>
                  <a:pt x="7740577" y="3363632"/>
                </a:lnTo>
                <a:lnTo>
                  <a:pt x="0" y="3363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BFB9CE69-F538-14DF-4158-352EBF58C4C6}"/>
              </a:ext>
            </a:extLst>
          </p:cNvPr>
          <p:cNvSpPr txBox="1"/>
          <p:nvPr/>
        </p:nvSpPr>
        <p:spPr>
          <a:xfrm>
            <a:off x="5700004" y="847098"/>
            <a:ext cx="926231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90"/>
              </a:lnSpc>
            </a:pPr>
            <a:r>
              <a:rPr lang="en-GB" altLang="en-US" sz="5100" b="1" dirty="0">
                <a:solidFill>
                  <a:srgbClr val="068F68"/>
                </a:solidFill>
                <a:latin typeface="Times New Roman" panose="02020603050405020304" charset="0"/>
                <a:cs typeface="Times New Roman" panose="02020603050405020304" charset="0"/>
              </a:rPr>
              <a:t>Tip 3: </a:t>
            </a:r>
            <a:r>
              <a:rPr lang="en-US" altLang="en-US" sz="5100" b="1" dirty="0">
                <a:solidFill>
                  <a:srgbClr val="068F68"/>
                </a:solidFill>
                <a:latin typeface="Times New Roman" panose="02020603050405020304" charset="0"/>
                <a:cs typeface="Times New Roman" panose="02020603050405020304" charset="0"/>
              </a:rPr>
              <a:t>Look for function words</a:t>
            </a:r>
            <a:r>
              <a:rPr lang="en-GB" altLang="en-US" sz="5100" b="1" dirty="0">
                <a:solidFill>
                  <a:srgbClr val="068F68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5100" b="1" dirty="0">
              <a:solidFill>
                <a:srgbClr val="068F68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ts val="4990"/>
              </a:lnSpc>
            </a:pPr>
            <a:endParaRPr lang="en-US" sz="5100" b="1" dirty="0">
              <a:solidFill>
                <a:srgbClr val="068F68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0034853" flipV="1">
            <a:off x="-2348541" y="3127618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8211629"/>
                </a:moveTo>
                <a:lnTo>
                  <a:pt x="9386333" y="8211629"/>
                </a:lnTo>
                <a:lnTo>
                  <a:pt x="9386333" y="0"/>
                </a:lnTo>
                <a:lnTo>
                  <a:pt x="0" y="0"/>
                </a:lnTo>
                <a:lnTo>
                  <a:pt x="0" y="82116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9020283">
            <a:off x="440063" y="-1912883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29"/>
                </a:lnTo>
                <a:lnTo>
                  <a:pt x="0" y="821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9418062">
            <a:off x="12509600" y="7719326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29"/>
                </a:lnTo>
                <a:lnTo>
                  <a:pt x="0" y="821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85262" y="362233"/>
            <a:ext cx="17262863" cy="9460364"/>
            <a:chOff x="0" y="0"/>
            <a:chExt cx="4546598" cy="24916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46598" cy="2491618"/>
            </a:xfrm>
            <a:custGeom>
              <a:avLst/>
              <a:gdLst/>
              <a:ahLst/>
              <a:cxnLst/>
              <a:rect l="l" t="t" r="r" b="b"/>
              <a:pathLst>
                <a:path w="4546598" h="2491618">
                  <a:moveTo>
                    <a:pt x="22872" y="0"/>
                  </a:moveTo>
                  <a:lnTo>
                    <a:pt x="4523725" y="0"/>
                  </a:lnTo>
                  <a:cubicBezTo>
                    <a:pt x="4536358" y="0"/>
                    <a:pt x="4546598" y="10240"/>
                    <a:pt x="4546598" y="22872"/>
                  </a:cubicBezTo>
                  <a:lnTo>
                    <a:pt x="4546598" y="2468746"/>
                  </a:lnTo>
                  <a:cubicBezTo>
                    <a:pt x="4546598" y="2481378"/>
                    <a:pt x="4536358" y="2491618"/>
                    <a:pt x="4523725" y="2491618"/>
                  </a:cubicBezTo>
                  <a:lnTo>
                    <a:pt x="22872" y="2491618"/>
                  </a:lnTo>
                  <a:cubicBezTo>
                    <a:pt x="10240" y="2491618"/>
                    <a:pt x="0" y="2481378"/>
                    <a:pt x="0" y="2468746"/>
                  </a:cubicBezTo>
                  <a:lnTo>
                    <a:pt x="0" y="22872"/>
                  </a:lnTo>
                  <a:cubicBezTo>
                    <a:pt x="0" y="10240"/>
                    <a:pt x="10240" y="0"/>
                    <a:pt x="22872" y="0"/>
                  </a:cubicBezTo>
                  <a:close/>
                </a:path>
              </a:pathLst>
            </a:custGeom>
            <a:solidFill>
              <a:srgbClr val="FFEE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9612652" y="7834199"/>
            <a:ext cx="6034949" cy="2452801"/>
          </a:xfrm>
          <a:custGeom>
            <a:avLst/>
            <a:gdLst/>
            <a:ahLst/>
            <a:cxnLst/>
            <a:rect l="l" t="t" r="r" b="b"/>
            <a:pathLst>
              <a:path w="6034949" h="2452801">
                <a:moveTo>
                  <a:pt x="6034949" y="0"/>
                </a:moveTo>
                <a:lnTo>
                  <a:pt x="0" y="0"/>
                </a:lnTo>
                <a:lnTo>
                  <a:pt x="0" y="2452801"/>
                </a:lnTo>
                <a:lnTo>
                  <a:pt x="6034949" y="2452801"/>
                </a:lnTo>
                <a:lnTo>
                  <a:pt x="603494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-3126346" y="-796446"/>
            <a:ext cx="7620268" cy="3097126"/>
          </a:xfrm>
          <a:custGeom>
            <a:avLst/>
            <a:gdLst/>
            <a:ahLst/>
            <a:cxnLst/>
            <a:rect l="l" t="t" r="r" b="b"/>
            <a:pathLst>
              <a:path w="7620268" h="3097126">
                <a:moveTo>
                  <a:pt x="7620268" y="0"/>
                </a:moveTo>
                <a:lnTo>
                  <a:pt x="0" y="0"/>
                </a:lnTo>
                <a:lnTo>
                  <a:pt x="0" y="3097127"/>
                </a:lnTo>
                <a:lnTo>
                  <a:pt x="7620268" y="3097127"/>
                </a:lnTo>
                <a:lnTo>
                  <a:pt x="762026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 flipV="1">
            <a:off x="13449166" y="-823667"/>
            <a:ext cx="7620268" cy="3097126"/>
          </a:xfrm>
          <a:custGeom>
            <a:avLst/>
            <a:gdLst/>
            <a:ahLst/>
            <a:cxnLst/>
            <a:rect l="l" t="t" r="r" b="b"/>
            <a:pathLst>
              <a:path w="7620268" h="3097126">
                <a:moveTo>
                  <a:pt x="7620268" y="3097126"/>
                </a:moveTo>
                <a:lnTo>
                  <a:pt x="0" y="3097126"/>
                </a:lnTo>
                <a:lnTo>
                  <a:pt x="0" y="0"/>
                </a:lnTo>
                <a:lnTo>
                  <a:pt x="7620268" y="0"/>
                </a:lnTo>
                <a:lnTo>
                  <a:pt x="7620268" y="309712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0" y="1269921"/>
            <a:ext cx="3555804" cy="4365384"/>
          </a:xfrm>
          <a:custGeom>
            <a:avLst/>
            <a:gdLst/>
            <a:ahLst/>
            <a:cxnLst/>
            <a:rect l="l" t="t" r="r" b="b"/>
            <a:pathLst>
              <a:path w="3555804" h="4365384">
                <a:moveTo>
                  <a:pt x="0" y="0"/>
                </a:moveTo>
                <a:lnTo>
                  <a:pt x="3555804" y="0"/>
                </a:lnTo>
                <a:lnTo>
                  <a:pt x="3555804" y="4365384"/>
                </a:lnTo>
                <a:lnTo>
                  <a:pt x="0" y="43653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13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91268"/>
              </p:ext>
            </p:extLst>
          </p:nvPr>
        </p:nvGraphicFramePr>
        <p:xfrm>
          <a:off x="821631" y="5681686"/>
          <a:ext cx="16367357" cy="4448038"/>
        </p:xfrm>
        <a:graphic>
          <a:graphicData uri="http://schemas.openxmlformats.org/drawingml/2006/table">
            <a:tbl>
              <a:tblPr/>
              <a:tblGrid>
                <a:gridCol w="2879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8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39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49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20115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195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4769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2959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Freeform 14"/>
          <p:cNvSpPr/>
          <p:nvPr/>
        </p:nvSpPr>
        <p:spPr>
          <a:xfrm>
            <a:off x="9144000" y="362233"/>
            <a:ext cx="7637261" cy="5085298"/>
          </a:xfrm>
          <a:custGeom>
            <a:avLst/>
            <a:gdLst/>
            <a:ahLst/>
            <a:cxnLst/>
            <a:rect l="l" t="t" r="r" b="b"/>
            <a:pathLst>
              <a:path w="7637261" h="5085298">
                <a:moveTo>
                  <a:pt x="0" y="0"/>
                </a:moveTo>
                <a:lnTo>
                  <a:pt x="7637261" y="0"/>
                </a:lnTo>
                <a:lnTo>
                  <a:pt x="7637261" y="5085298"/>
                </a:lnTo>
                <a:lnTo>
                  <a:pt x="0" y="50852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875405" y="526415"/>
            <a:ext cx="529971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800"/>
              </a:lnSpc>
              <a:spcBef>
                <a:spcPct val="0"/>
              </a:spcBef>
            </a:pPr>
            <a:r>
              <a:rPr lang="en-US" sz="4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Look at the photo in Tip 2, decide the meaning of each function word and write a possible </a:t>
            </a:r>
            <a:r>
              <a:rPr lang="en-GB" altLang="en-US" sz="4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112541" y="171154"/>
            <a:ext cx="3642178" cy="1200457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marL="0" lvl="0" indent="0" algn="ctr">
              <a:lnSpc>
                <a:spcPts val="10220"/>
              </a:lnSpc>
              <a:spcBef>
                <a:spcPct val="0"/>
              </a:spcBef>
            </a:pPr>
            <a:r>
              <a:rPr lang="en-US" sz="73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charset="0"/>
                <a:cs typeface="Times New Roman" panose="02020603050405020304" charset="0"/>
              </a:rPr>
              <a:t>TASK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5623560"/>
            <a:ext cx="2699385" cy="567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300" b="1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Word Pairs</a:t>
            </a:r>
            <a:r>
              <a:rPr lang="en-US" sz="3200" b="1" dirty="0">
                <a:solidFill>
                  <a:srgbClr val="393C50"/>
                </a:solidFill>
                <a:latin typeface="Jua Bold"/>
              </a:rPr>
              <a:t> </a:t>
            </a:r>
            <a:endParaRPr sz="3200" b="1" dirty="0"/>
          </a:p>
        </p:txBody>
      </p:sp>
      <p:sp>
        <p:nvSpPr>
          <p:cNvPr id="18" name="TextBox 18"/>
          <p:cNvSpPr txBox="1"/>
          <p:nvPr/>
        </p:nvSpPr>
        <p:spPr>
          <a:xfrm>
            <a:off x="1277620" y="6626225"/>
            <a:ext cx="182499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pen/and </a:t>
            </a:r>
            <a:endParaRPr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844652" y="5645046"/>
            <a:ext cx="4153935" cy="560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300" b="1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Possible Second Clause</a:t>
            </a:r>
            <a:endParaRPr sz="33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555804" y="5633048"/>
            <a:ext cx="4627226" cy="570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300" b="1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Function Word Meaning</a:t>
            </a:r>
            <a:endParaRPr sz="33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35660" y="7693025"/>
            <a:ext cx="302768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whereas/stand</a:t>
            </a:r>
            <a:r>
              <a:rPr lang="en-US" sz="4000" dirty="0">
                <a:solidFill>
                  <a:srgbClr val="393C50"/>
                </a:solidFill>
                <a:latin typeface="Jua" charset="-127"/>
              </a:rPr>
              <a:t>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7620" y="9089390"/>
            <a:ext cx="182499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point/as</a:t>
            </a:r>
            <a:endParaRPr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431537" y="5645046"/>
            <a:ext cx="4198589" cy="560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300" b="1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Possible First Clause</a:t>
            </a:r>
            <a:endParaRPr sz="33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767615" y="6597543"/>
            <a:ext cx="2132066" cy="569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3600" dirty="0">
                <a:solidFill>
                  <a:srgbClr val="FE415E"/>
                </a:solidFill>
                <a:latin typeface="Times New Roman" panose="02020603050405020304" charset="0"/>
                <a:cs typeface="Times New Roman" panose="02020603050405020304" charset="0"/>
              </a:rPr>
              <a:t>connecting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886640" y="6645205"/>
            <a:ext cx="4899711" cy="56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70"/>
              </a:lnSpc>
              <a:spcBef>
                <a:spcPct val="0"/>
              </a:spcBef>
            </a:pPr>
            <a:r>
              <a:rPr lang="en-US" sz="3200" dirty="0">
                <a:solidFill>
                  <a:srgbClr val="FE415E"/>
                </a:solidFill>
                <a:latin typeface="Times New Roman" panose="02020603050405020304" charset="0"/>
                <a:cs typeface="Times New Roman" panose="02020603050405020304" charset="0"/>
              </a:rPr>
              <a:t>The woman is holding a pen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449166" y="6597543"/>
            <a:ext cx="3049159" cy="61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3000" dirty="0">
                <a:solidFill>
                  <a:srgbClr val="FE415E"/>
                </a:solidFill>
                <a:latin typeface="Times New Roman" panose="02020603050405020304" charset="0"/>
                <a:cs typeface="Times New Roman" panose="02020603050405020304" charset="0"/>
              </a:rPr>
              <a:t>and some papers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870741" y="7705719"/>
            <a:ext cx="1806524" cy="569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3600" dirty="0">
                <a:solidFill>
                  <a:srgbClr val="FE415E"/>
                </a:solidFill>
                <a:latin typeface="Times New Roman" panose="02020603050405020304" charset="0"/>
                <a:cs typeface="Times New Roman" panose="02020603050405020304" charset="0"/>
              </a:rPr>
              <a:t>contrast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71636" y="7598300"/>
            <a:ext cx="5229556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3200" dirty="0">
                <a:solidFill>
                  <a:srgbClr val="FE415E"/>
                </a:solidFill>
                <a:latin typeface="Times New Roman" panose="02020603050405020304" charset="0"/>
                <a:cs typeface="Times New Roman" panose="02020603050405020304" charset="0"/>
              </a:rPr>
              <a:t>Whereas the woman is </a:t>
            </a:r>
          </a:p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3200" dirty="0">
                <a:solidFill>
                  <a:srgbClr val="FE415E"/>
                </a:solidFill>
                <a:latin typeface="Times New Roman" panose="02020603050405020304" charset="0"/>
                <a:cs typeface="Times New Roman" panose="02020603050405020304" charset="0"/>
              </a:rPr>
              <a:t>standing,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571538" y="7400919"/>
            <a:ext cx="2700164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3200" dirty="0">
                <a:solidFill>
                  <a:srgbClr val="FE415E"/>
                </a:solidFill>
                <a:latin typeface="Times New Roman" panose="02020603050405020304" charset="0"/>
                <a:cs typeface="Times New Roman" panose="02020603050405020304" charset="0"/>
              </a:rPr>
              <a:t>her colleagues are sitting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093533" y="9058275"/>
            <a:ext cx="3480229" cy="569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3600" dirty="0">
                <a:solidFill>
                  <a:srgbClr val="FE415E"/>
                </a:solidFill>
                <a:latin typeface="Times New Roman" panose="02020603050405020304" charset="0"/>
                <a:cs typeface="Times New Roman" panose="02020603050405020304" charset="0"/>
              </a:rPr>
              <a:t>stating a condition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505265" y="8860575"/>
            <a:ext cx="3662461" cy="184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FE415E"/>
                </a:solidFill>
                <a:latin typeface="Times New Roman" panose="02020603050405020304" charset="0"/>
                <a:cs typeface="Times New Roman" panose="02020603050405020304" charset="0"/>
              </a:rPr>
              <a:t>As the woman points to the whiteboard,</a:t>
            </a:r>
          </a:p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endParaRPr lang="en-US" sz="3200">
              <a:solidFill>
                <a:srgbClr val="FE415E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101176" y="9058275"/>
            <a:ext cx="3946306" cy="61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3200" dirty="0">
                <a:solidFill>
                  <a:srgbClr val="FE415E"/>
                </a:solidFill>
                <a:latin typeface="Times New Roman" panose="02020603050405020304" charset="0"/>
                <a:cs typeface="Times New Roman" panose="02020603050405020304" charset="0"/>
              </a:rPr>
              <a:t>she faces the audience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313" t="27676" r="10313" b="2767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EE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7062821">
            <a:off x="2474424" y="6082032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30"/>
                </a:lnTo>
                <a:lnTo>
                  <a:pt x="0" y="8211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044451">
            <a:off x="-2022870" y="-2675620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30"/>
                </a:lnTo>
                <a:lnTo>
                  <a:pt x="0" y="8211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114075" y="0"/>
            <a:ext cx="5982082" cy="2431314"/>
          </a:xfrm>
          <a:custGeom>
            <a:avLst/>
            <a:gdLst/>
            <a:ahLst/>
            <a:cxnLst/>
            <a:rect l="l" t="t" r="r" b="b"/>
            <a:pathLst>
              <a:path w="5982082" h="2431314">
                <a:moveTo>
                  <a:pt x="0" y="0"/>
                </a:moveTo>
                <a:lnTo>
                  <a:pt x="5982082" y="0"/>
                </a:lnTo>
                <a:lnTo>
                  <a:pt x="5982082" y="2431314"/>
                </a:lnTo>
                <a:lnTo>
                  <a:pt x="0" y="2431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814381" y="8042643"/>
            <a:ext cx="5982082" cy="2431314"/>
          </a:xfrm>
          <a:custGeom>
            <a:avLst/>
            <a:gdLst/>
            <a:ahLst/>
            <a:cxnLst/>
            <a:rect l="l" t="t" r="r" b="b"/>
            <a:pathLst>
              <a:path w="5982082" h="2431314">
                <a:moveTo>
                  <a:pt x="0" y="0"/>
                </a:moveTo>
                <a:lnTo>
                  <a:pt x="5982082" y="0"/>
                </a:lnTo>
                <a:lnTo>
                  <a:pt x="5982082" y="2431314"/>
                </a:lnTo>
                <a:lnTo>
                  <a:pt x="0" y="2431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-2642723" y="8207973"/>
            <a:ext cx="6014933" cy="2444666"/>
          </a:xfrm>
          <a:custGeom>
            <a:avLst/>
            <a:gdLst/>
            <a:ahLst/>
            <a:cxnLst/>
            <a:rect l="l" t="t" r="r" b="b"/>
            <a:pathLst>
              <a:path w="6014933" h="2444666">
                <a:moveTo>
                  <a:pt x="6014934" y="0"/>
                </a:moveTo>
                <a:lnTo>
                  <a:pt x="0" y="0"/>
                </a:lnTo>
                <a:lnTo>
                  <a:pt x="0" y="2444665"/>
                </a:lnTo>
                <a:lnTo>
                  <a:pt x="6014934" y="2444665"/>
                </a:lnTo>
                <a:lnTo>
                  <a:pt x="601493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438450" y="1607679"/>
            <a:ext cx="8335366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ts val="6050"/>
              </a:lnSpc>
            </a:pPr>
            <a:r>
              <a:rPr lang="en-US" sz="55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Tip: Look for conjunctions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24916" y="2425373"/>
            <a:ext cx="7631076" cy="236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5"/>
              </a:lnSpc>
            </a:pPr>
            <a:r>
              <a:rPr lang="en-US" sz="3300" b="1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Often in questions 4 &amp;5</a:t>
            </a:r>
            <a:r>
              <a:rPr lang="en-GB" altLang="en-US" sz="3300" b="1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3300" b="1" dirty="0">
              <a:solidFill>
                <a:srgbClr val="393C5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ts val="4835"/>
              </a:lnSpc>
            </a:pPr>
            <a:endParaRPr sz="33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ts val="4835"/>
              </a:lnSpc>
            </a:pPr>
            <a:endParaRPr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ts val="4835"/>
              </a:lnSpc>
            </a:pPr>
            <a:endParaRPr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Freeform 13"/>
          <p:cNvSpPr/>
          <p:nvPr/>
        </p:nvSpPr>
        <p:spPr>
          <a:xfrm rot="813459" flipH="1">
            <a:off x="-58363" y="37980"/>
            <a:ext cx="2413474" cy="2273054"/>
          </a:xfrm>
          <a:custGeom>
            <a:avLst/>
            <a:gdLst/>
            <a:ahLst/>
            <a:cxnLst/>
            <a:rect l="l" t="t" r="r" b="b"/>
            <a:pathLst>
              <a:path w="2413474" h="2273054">
                <a:moveTo>
                  <a:pt x="2413474" y="0"/>
                </a:moveTo>
                <a:lnTo>
                  <a:pt x="0" y="0"/>
                </a:lnTo>
                <a:lnTo>
                  <a:pt x="0" y="2273054"/>
                </a:lnTo>
                <a:lnTo>
                  <a:pt x="2413474" y="2273054"/>
                </a:lnTo>
                <a:lnTo>
                  <a:pt x="241347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4605408" y="1215657"/>
            <a:ext cx="3056957" cy="3303195"/>
          </a:xfrm>
          <a:custGeom>
            <a:avLst/>
            <a:gdLst/>
            <a:ahLst/>
            <a:cxnLst/>
            <a:rect l="l" t="t" r="r" b="b"/>
            <a:pathLst>
              <a:path w="3056957" h="3303195">
                <a:moveTo>
                  <a:pt x="0" y="0"/>
                </a:moveTo>
                <a:lnTo>
                  <a:pt x="3056957" y="0"/>
                </a:lnTo>
                <a:lnTo>
                  <a:pt x="3056957" y="3303195"/>
                </a:lnTo>
                <a:lnTo>
                  <a:pt x="0" y="33031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965840" y="7129353"/>
            <a:ext cx="11639550" cy="2562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95"/>
              </a:lnSpc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==&gt; </a:t>
            </a:r>
            <a:r>
              <a:rPr lang="en-US" sz="3200" b="1" u="sng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While 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the woman reads the newspaper, she drinks her coffee.</a:t>
            </a:r>
          </a:p>
          <a:p>
            <a:pPr>
              <a:lnSpc>
                <a:spcPts val="4995"/>
              </a:lnSpc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Or: </a:t>
            </a:r>
            <a:r>
              <a:rPr lang="en-US" sz="3200" b="1" u="sng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While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the woman drinks her coffee, she reads the newspaper.</a:t>
            </a:r>
            <a:r>
              <a:rPr lang="en-US" sz="3200" dirty="0">
                <a:solidFill>
                  <a:srgbClr val="FE415E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  <a:p>
            <a:pPr>
              <a:lnSpc>
                <a:spcPts val="4995"/>
              </a:lnSpc>
            </a:pPr>
            <a:endParaRPr lang="en-US" sz="3200" dirty="0">
              <a:solidFill>
                <a:srgbClr val="FE415E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ts val="4995"/>
              </a:lnSpc>
            </a:pPr>
            <a:endParaRPr lang="en-US" sz="3200" dirty="0">
              <a:solidFill>
                <a:srgbClr val="FE415E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DAC65A-1587-40FC-40EC-52B91ECC881A}"/>
              </a:ext>
            </a:extLst>
          </p:cNvPr>
          <p:cNvSpPr txBox="1"/>
          <p:nvPr/>
        </p:nvSpPr>
        <p:spPr>
          <a:xfrm>
            <a:off x="3954698" y="170827"/>
            <a:ext cx="13228261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250"/>
              </a:lnSpc>
              <a:spcBef>
                <a:spcPct val="0"/>
              </a:spcBef>
            </a:pPr>
            <a:r>
              <a:rPr lang="en-US" sz="75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3333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TWO-CLAUSE RESPONSES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6C4F6AA-12EB-63FA-7257-726AEF36DC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9236" y="3393009"/>
            <a:ext cx="5027922" cy="3575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7" grpId="0"/>
      <p:bldP spid="1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688045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EE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7062821">
            <a:off x="2014115" y="6521307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30"/>
                </a:lnTo>
                <a:lnTo>
                  <a:pt x="0" y="8211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044451">
            <a:off x="-2022871" y="-3080480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30"/>
                </a:lnTo>
                <a:lnTo>
                  <a:pt x="0" y="8211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114075" y="0"/>
            <a:ext cx="5982082" cy="2431314"/>
          </a:xfrm>
          <a:custGeom>
            <a:avLst/>
            <a:gdLst/>
            <a:ahLst/>
            <a:cxnLst/>
            <a:rect l="l" t="t" r="r" b="b"/>
            <a:pathLst>
              <a:path w="5982082" h="2431314">
                <a:moveTo>
                  <a:pt x="0" y="0"/>
                </a:moveTo>
                <a:lnTo>
                  <a:pt x="5982082" y="0"/>
                </a:lnTo>
                <a:lnTo>
                  <a:pt x="5982082" y="2431314"/>
                </a:lnTo>
                <a:lnTo>
                  <a:pt x="0" y="2431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814381" y="8042643"/>
            <a:ext cx="5982082" cy="2431314"/>
          </a:xfrm>
          <a:custGeom>
            <a:avLst/>
            <a:gdLst/>
            <a:ahLst/>
            <a:cxnLst/>
            <a:rect l="l" t="t" r="r" b="b"/>
            <a:pathLst>
              <a:path w="5982082" h="2431314">
                <a:moveTo>
                  <a:pt x="0" y="0"/>
                </a:moveTo>
                <a:lnTo>
                  <a:pt x="5982082" y="0"/>
                </a:lnTo>
                <a:lnTo>
                  <a:pt x="5982082" y="2431314"/>
                </a:lnTo>
                <a:lnTo>
                  <a:pt x="0" y="2431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-2642723" y="8207973"/>
            <a:ext cx="6014933" cy="2444666"/>
          </a:xfrm>
          <a:custGeom>
            <a:avLst/>
            <a:gdLst/>
            <a:ahLst/>
            <a:cxnLst/>
            <a:rect l="l" t="t" r="r" b="b"/>
            <a:pathLst>
              <a:path w="6014933" h="2444666">
                <a:moveTo>
                  <a:pt x="6014934" y="0"/>
                </a:moveTo>
                <a:lnTo>
                  <a:pt x="0" y="0"/>
                </a:lnTo>
                <a:lnTo>
                  <a:pt x="0" y="2444665"/>
                </a:lnTo>
                <a:lnTo>
                  <a:pt x="6014934" y="2444665"/>
                </a:lnTo>
                <a:lnTo>
                  <a:pt x="601493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605408" y="1215657"/>
            <a:ext cx="3056957" cy="3303195"/>
          </a:xfrm>
          <a:custGeom>
            <a:avLst/>
            <a:gdLst/>
            <a:ahLst/>
            <a:cxnLst/>
            <a:rect l="l" t="t" r="r" b="b"/>
            <a:pathLst>
              <a:path w="3056957" h="3303195">
                <a:moveTo>
                  <a:pt x="0" y="0"/>
                </a:moveTo>
                <a:lnTo>
                  <a:pt x="3056957" y="0"/>
                </a:lnTo>
                <a:lnTo>
                  <a:pt x="3056957" y="3303195"/>
                </a:lnTo>
                <a:lnTo>
                  <a:pt x="0" y="33031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813459" flipH="1">
            <a:off x="342915" y="293668"/>
            <a:ext cx="2413474" cy="2273054"/>
          </a:xfrm>
          <a:custGeom>
            <a:avLst/>
            <a:gdLst/>
            <a:ahLst/>
            <a:cxnLst/>
            <a:rect l="l" t="t" r="r" b="b"/>
            <a:pathLst>
              <a:path w="2413474" h="2273054">
                <a:moveTo>
                  <a:pt x="2413474" y="0"/>
                </a:moveTo>
                <a:lnTo>
                  <a:pt x="0" y="0"/>
                </a:lnTo>
                <a:lnTo>
                  <a:pt x="0" y="2273054"/>
                </a:lnTo>
                <a:lnTo>
                  <a:pt x="2413474" y="2273054"/>
                </a:lnTo>
                <a:lnTo>
                  <a:pt x="241347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843573">
            <a:off x="13898379" y="6449108"/>
            <a:ext cx="2413474" cy="2273054"/>
          </a:xfrm>
          <a:custGeom>
            <a:avLst/>
            <a:gdLst/>
            <a:ahLst/>
            <a:cxnLst/>
            <a:rect l="l" t="t" r="r" b="b"/>
            <a:pathLst>
              <a:path w="2413474" h="2273054">
                <a:moveTo>
                  <a:pt x="0" y="0"/>
                </a:moveTo>
                <a:lnTo>
                  <a:pt x="2413474" y="0"/>
                </a:lnTo>
                <a:lnTo>
                  <a:pt x="2413474" y="2273054"/>
                </a:lnTo>
                <a:lnTo>
                  <a:pt x="0" y="22730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924217" y="2937844"/>
            <a:ext cx="14886605" cy="3582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1. You will miss your flight (unless / if ) you hurry. 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2. (Because / Even though) it was dark, we turned on the lights. 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3. He only has a light jacket, (but / so) he must be cold. 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4. The woman is driving, (nor / yet) she is talking on her cell phone.</a:t>
            </a:r>
            <a:endParaRPr sz="40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442095" y="1769193"/>
            <a:ext cx="13178905" cy="627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40"/>
              </a:lnSpc>
            </a:pPr>
            <a:r>
              <a:rPr lang="en-US" sz="3600" b="1" dirty="0">
                <a:solidFill>
                  <a:srgbClr val="04AA7A"/>
                </a:solidFill>
                <a:latin typeface="Times New Roman" panose="02020603050405020304" charset="0"/>
                <a:cs typeface="Times New Roman" panose="02020603050405020304" charset="0"/>
              </a:rPr>
              <a:t>TASK</a:t>
            </a:r>
            <a:r>
              <a:rPr lang="en-GB" altLang="en-US" sz="3600" b="1" dirty="0">
                <a:solidFill>
                  <a:srgbClr val="04AA7A"/>
                </a:solidFill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en-US" sz="3600" b="1" dirty="0">
                <a:solidFill>
                  <a:srgbClr val="04AA7A"/>
                </a:solidFill>
                <a:latin typeface="Times New Roman" panose="02020603050405020304" charset="0"/>
                <a:cs typeface="Times New Roman" panose="02020603050405020304" charset="0"/>
              </a:rPr>
              <a:t>Choose the correct conjunction to complete each sentence.</a:t>
            </a:r>
            <a:endParaRPr sz="3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/>
      <p:bldP spid="2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EE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7062821">
            <a:off x="2013480" y="6570202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30"/>
                </a:lnTo>
                <a:lnTo>
                  <a:pt x="0" y="8211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044451">
            <a:off x="-2022870" y="-2675620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30"/>
                </a:lnTo>
                <a:lnTo>
                  <a:pt x="0" y="8211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114075" y="0"/>
            <a:ext cx="5982082" cy="2431314"/>
          </a:xfrm>
          <a:custGeom>
            <a:avLst/>
            <a:gdLst/>
            <a:ahLst/>
            <a:cxnLst/>
            <a:rect l="l" t="t" r="r" b="b"/>
            <a:pathLst>
              <a:path w="5982082" h="2431314">
                <a:moveTo>
                  <a:pt x="0" y="0"/>
                </a:moveTo>
                <a:lnTo>
                  <a:pt x="5982082" y="0"/>
                </a:lnTo>
                <a:lnTo>
                  <a:pt x="5982082" y="2431314"/>
                </a:lnTo>
                <a:lnTo>
                  <a:pt x="0" y="2431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814381" y="8042643"/>
            <a:ext cx="5982082" cy="2431314"/>
          </a:xfrm>
          <a:custGeom>
            <a:avLst/>
            <a:gdLst/>
            <a:ahLst/>
            <a:cxnLst/>
            <a:rect l="l" t="t" r="r" b="b"/>
            <a:pathLst>
              <a:path w="5982082" h="2431314">
                <a:moveTo>
                  <a:pt x="0" y="0"/>
                </a:moveTo>
                <a:lnTo>
                  <a:pt x="5982082" y="0"/>
                </a:lnTo>
                <a:lnTo>
                  <a:pt x="5982082" y="2431314"/>
                </a:lnTo>
                <a:lnTo>
                  <a:pt x="0" y="2431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-2707107" y="8532982"/>
            <a:ext cx="6014933" cy="2444666"/>
          </a:xfrm>
          <a:custGeom>
            <a:avLst/>
            <a:gdLst/>
            <a:ahLst/>
            <a:cxnLst/>
            <a:rect l="l" t="t" r="r" b="b"/>
            <a:pathLst>
              <a:path w="6014933" h="2444666">
                <a:moveTo>
                  <a:pt x="6014934" y="0"/>
                </a:moveTo>
                <a:lnTo>
                  <a:pt x="0" y="0"/>
                </a:lnTo>
                <a:lnTo>
                  <a:pt x="0" y="2444665"/>
                </a:lnTo>
                <a:lnTo>
                  <a:pt x="6014934" y="2444665"/>
                </a:lnTo>
                <a:lnTo>
                  <a:pt x="601493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670517" y="779716"/>
            <a:ext cx="3056957" cy="3303195"/>
          </a:xfrm>
          <a:custGeom>
            <a:avLst/>
            <a:gdLst/>
            <a:ahLst/>
            <a:cxnLst/>
            <a:rect l="l" t="t" r="r" b="b"/>
            <a:pathLst>
              <a:path w="3056957" h="3303195">
                <a:moveTo>
                  <a:pt x="0" y="0"/>
                </a:moveTo>
                <a:lnTo>
                  <a:pt x="3056956" y="0"/>
                </a:lnTo>
                <a:lnTo>
                  <a:pt x="3056956" y="3303195"/>
                </a:lnTo>
                <a:lnTo>
                  <a:pt x="0" y="33031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563698" y="1247299"/>
            <a:ext cx="4814797" cy="7053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charset="0"/>
                <a:cs typeface="Times New Roman" panose="02020603050405020304" charset="0"/>
              </a:rPr>
              <a:t>RELEVANCY</a:t>
            </a:r>
          </a:p>
        </p:txBody>
      </p:sp>
      <p:sp>
        <p:nvSpPr>
          <p:cNvPr id="13" name="Freeform 13"/>
          <p:cNvSpPr/>
          <p:nvPr/>
        </p:nvSpPr>
        <p:spPr>
          <a:xfrm rot="813459" flipH="1">
            <a:off x="342915" y="293668"/>
            <a:ext cx="2413474" cy="2273054"/>
          </a:xfrm>
          <a:custGeom>
            <a:avLst/>
            <a:gdLst/>
            <a:ahLst/>
            <a:cxnLst/>
            <a:rect l="l" t="t" r="r" b="b"/>
            <a:pathLst>
              <a:path w="2413474" h="2273054">
                <a:moveTo>
                  <a:pt x="2413474" y="0"/>
                </a:moveTo>
                <a:lnTo>
                  <a:pt x="0" y="0"/>
                </a:lnTo>
                <a:lnTo>
                  <a:pt x="0" y="2273054"/>
                </a:lnTo>
                <a:lnTo>
                  <a:pt x="2413474" y="2273054"/>
                </a:lnTo>
                <a:lnTo>
                  <a:pt x="241347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843573">
            <a:off x="15634579" y="7071446"/>
            <a:ext cx="2413474" cy="2273054"/>
          </a:xfrm>
          <a:custGeom>
            <a:avLst/>
            <a:gdLst/>
            <a:ahLst/>
            <a:cxnLst/>
            <a:rect l="l" t="t" r="r" b="b"/>
            <a:pathLst>
              <a:path w="2413474" h="2273054">
                <a:moveTo>
                  <a:pt x="0" y="0"/>
                </a:moveTo>
                <a:lnTo>
                  <a:pt x="2413473" y="0"/>
                </a:lnTo>
                <a:lnTo>
                  <a:pt x="2413473" y="2273053"/>
                </a:lnTo>
                <a:lnTo>
                  <a:pt x="0" y="22730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0157909" y="3475331"/>
            <a:ext cx="4837359" cy="5664430"/>
          </a:xfrm>
          <a:custGeom>
            <a:avLst/>
            <a:gdLst/>
            <a:ahLst/>
            <a:cxnLst/>
            <a:rect l="l" t="t" r="r" b="b"/>
            <a:pathLst>
              <a:path w="4837359" h="5664430">
                <a:moveTo>
                  <a:pt x="0" y="0"/>
                </a:moveTo>
                <a:lnTo>
                  <a:pt x="4837359" y="0"/>
                </a:lnTo>
                <a:lnTo>
                  <a:pt x="4837359" y="5664431"/>
                </a:lnTo>
                <a:lnTo>
                  <a:pt x="0" y="56644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134" r="-962" b="-30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544709" y="3622724"/>
            <a:ext cx="8104737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60"/>
              </a:lnSpc>
            </a:pPr>
            <a:r>
              <a:rPr lang="en-US" sz="3300" b="1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1. Which sentence best describes the photo? </a:t>
            </a:r>
          </a:p>
          <a:p>
            <a:pPr>
              <a:lnSpc>
                <a:spcPts val="3160"/>
              </a:lnSpc>
            </a:pPr>
            <a:r>
              <a:rPr lang="en-US" sz="3300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a. The woman is pushing the cart through the aisle. </a:t>
            </a:r>
          </a:p>
          <a:p>
            <a:pPr>
              <a:lnSpc>
                <a:spcPts val="3160"/>
              </a:lnSpc>
            </a:pPr>
            <a:r>
              <a:rPr lang="en-US" sz="3300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b. The woman thinks the aisle is too narrow for the cart to fit. </a:t>
            </a:r>
          </a:p>
          <a:p>
            <a:pPr>
              <a:lnSpc>
                <a:spcPts val="3160"/>
              </a:lnSpc>
            </a:pPr>
            <a:endParaRPr lang="en-US" sz="2900" b="1" dirty="0">
              <a:solidFill>
                <a:srgbClr val="393C5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ts val="3160"/>
              </a:lnSpc>
            </a:pPr>
            <a:endParaRPr sz="29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76180" y="2068499"/>
            <a:ext cx="16401708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40"/>
              </a:lnSpc>
            </a:pPr>
            <a:r>
              <a:rPr lang="en-US" sz="4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Tip: Be sure your response is relevant to the photo.</a:t>
            </a:r>
          </a:p>
          <a:p>
            <a:pPr>
              <a:lnSpc>
                <a:spcPts val="4640"/>
              </a:lnSpc>
            </a:pPr>
            <a:r>
              <a:rPr lang="en-US" sz="4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  <a:endParaRPr lang="en-GB" altLang="en-US" sz="4000" b="1" dirty="0">
              <a:solidFill>
                <a:srgbClr val="04AA7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53507" y="6317572"/>
            <a:ext cx="8214048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45"/>
              </a:lnSpc>
            </a:pPr>
            <a:r>
              <a:rPr lang="en-US" sz="3300" b="1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2. Why was the incorrect answer in number 1 NOT a good response? </a:t>
            </a:r>
          </a:p>
          <a:p>
            <a:pPr>
              <a:lnSpc>
                <a:spcPts val="3045"/>
              </a:lnSpc>
            </a:pPr>
            <a:r>
              <a:rPr lang="en-US" sz="3300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a. The sentence mentions the woman’s thoughts. </a:t>
            </a:r>
          </a:p>
          <a:p>
            <a:pPr>
              <a:lnSpc>
                <a:spcPts val="3045"/>
              </a:lnSpc>
            </a:pPr>
            <a:r>
              <a:rPr lang="en-US" sz="3300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b. The sentence mentions an object that isn’t in the photo. </a:t>
            </a:r>
          </a:p>
          <a:p>
            <a:pPr>
              <a:lnSpc>
                <a:spcPts val="3045"/>
              </a:lnSpc>
            </a:pPr>
            <a:endParaRPr sz="29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7" grpId="0"/>
      <p:bldP spid="17" grpId="1"/>
      <p:bldP spid="18" grpId="0"/>
      <p:bldP spid="18" grpId="1"/>
      <p:bldP spid="19" grpId="0"/>
      <p:bldP spid="1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D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9422" y="413311"/>
            <a:ext cx="17489156" cy="9460379"/>
            <a:chOff x="0" y="0"/>
            <a:chExt cx="6720720" cy="3635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20720" cy="3635428"/>
            </a:xfrm>
            <a:custGeom>
              <a:avLst/>
              <a:gdLst/>
              <a:ahLst/>
              <a:cxnLst/>
              <a:rect l="l" t="t" r="r" b="b"/>
              <a:pathLst>
                <a:path w="6720720" h="3635428">
                  <a:moveTo>
                    <a:pt x="6596260" y="3635428"/>
                  </a:moveTo>
                  <a:lnTo>
                    <a:pt x="124460" y="3635428"/>
                  </a:lnTo>
                  <a:cubicBezTo>
                    <a:pt x="55880" y="3635428"/>
                    <a:pt x="0" y="3579547"/>
                    <a:pt x="0" y="351096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96260" y="0"/>
                  </a:lnTo>
                  <a:cubicBezTo>
                    <a:pt x="6664840" y="0"/>
                    <a:pt x="6720720" y="55880"/>
                    <a:pt x="6720720" y="124460"/>
                  </a:cubicBezTo>
                  <a:lnTo>
                    <a:pt x="6720720" y="3510968"/>
                  </a:lnTo>
                  <a:cubicBezTo>
                    <a:pt x="6720720" y="3579548"/>
                    <a:pt x="6664840" y="3635428"/>
                    <a:pt x="6596260" y="3635428"/>
                  </a:cubicBezTo>
                  <a:close/>
                </a:path>
              </a:pathLst>
            </a:custGeom>
            <a:solidFill>
              <a:srgbClr val="F0E7D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5543180" y="-1952595"/>
            <a:ext cx="4731812" cy="4731812"/>
          </a:xfrm>
          <a:custGeom>
            <a:avLst/>
            <a:gdLst/>
            <a:ahLst/>
            <a:cxnLst/>
            <a:rect l="l" t="t" r="r" b="b"/>
            <a:pathLst>
              <a:path w="4731812" h="4731812">
                <a:moveTo>
                  <a:pt x="0" y="0"/>
                </a:moveTo>
                <a:lnTo>
                  <a:pt x="4731811" y="0"/>
                </a:lnTo>
                <a:lnTo>
                  <a:pt x="4731811" y="4731811"/>
                </a:lnTo>
                <a:lnTo>
                  <a:pt x="0" y="47318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966484" y="7534351"/>
            <a:ext cx="4731812" cy="4731812"/>
          </a:xfrm>
          <a:custGeom>
            <a:avLst/>
            <a:gdLst/>
            <a:ahLst/>
            <a:cxnLst/>
            <a:rect l="l" t="t" r="r" b="b"/>
            <a:pathLst>
              <a:path w="4731812" h="4731812">
                <a:moveTo>
                  <a:pt x="0" y="0"/>
                </a:moveTo>
                <a:lnTo>
                  <a:pt x="4731812" y="0"/>
                </a:lnTo>
                <a:lnTo>
                  <a:pt x="4731812" y="4731811"/>
                </a:lnTo>
                <a:lnTo>
                  <a:pt x="0" y="47318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822127" y="3568305"/>
            <a:ext cx="793427" cy="787322"/>
            <a:chOff x="0" y="0"/>
            <a:chExt cx="885043" cy="878233"/>
          </a:xfrm>
        </p:grpSpPr>
        <p:sp>
          <p:nvSpPr>
            <p:cNvPr id="7" name="Freeform 7"/>
            <p:cNvSpPr/>
            <p:nvPr/>
          </p:nvSpPr>
          <p:spPr>
            <a:xfrm>
              <a:off x="5365" y="0"/>
              <a:ext cx="874314" cy="878233"/>
            </a:xfrm>
            <a:custGeom>
              <a:avLst/>
              <a:gdLst/>
              <a:ahLst/>
              <a:cxnLst/>
              <a:rect l="l" t="t" r="r" b="b"/>
              <a:pathLst>
                <a:path w="874314" h="878233">
                  <a:moveTo>
                    <a:pt x="437156" y="0"/>
                  </a:moveTo>
                  <a:cubicBezTo>
                    <a:pt x="678907" y="1081"/>
                    <a:pt x="874313" y="197363"/>
                    <a:pt x="874313" y="439116"/>
                  </a:cubicBezTo>
                  <a:cubicBezTo>
                    <a:pt x="874313" y="680869"/>
                    <a:pt x="678907" y="877151"/>
                    <a:pt x="437156" y="878233"/>
                  </a:cubicBezTo>
                  <a:cubicBezTo>
                    <a:pt x="195406" y="877151"/>
                    <a:pt x="0" y="680869"/>
                    <a:pt x="0" y="439116"/>
                  </a:cubicBezTo>
                  <a:cubicBezTo>
                    <a:pt x="0" y="197363"/>
                    <a:pt x="195406" y="1081"/>
                    <a:pt x="437156" y="0"/>
                  </a:cubicBezTo>
                  <a:close/>
                </a:path>
              </a:pathLst>
            </a:custGeom>
            <a:solidFill>
              <a:srgbClr val="FFD5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10942D"/>
                  </a:solidFill>
                  <a:latin typeface="TT Hoves" panose="02000003020000060003"/>
                </a:rPr>
                <a:t>B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22127" y="4716144"/>
            <a:ext cx="793427" cy="787322"/>
            <a:chOff x="0" y="0"/>
            <a:chExt cx="885043" cy="878233"/>
          </a:xfrm>
        </p:grpSpPr>
        <p:sp>
          <p:nvSpPr>
            <p:cNvPr id="10" name="Freeform 10"/>
            <p:cNvSpPr/>
            <p:nvPr/>
          </p:nvSpPr>
          <p:spPr>
            <a:xfrm>
              <a:off x="5365" y="0"/>
              <a:ext cx="874314" cy="878233"/>
            </a:xfrm>
            <a:custGeom>
              <a:avLst/>
              <a:gdLst/>
              <a:ahLst/>
              <a:cxnLst/>
              <a:rect l="l" t="t" r="r" b="b"/>
              <a:pathLst>
                <a:path w="874314" h="878233">
                  <a:moveTo>
                    <a:pt x="437156" y="0"/>
                  </a:moveTo>
                  <a:cubicBezTo>
                    <a:pt x="678907" y="1081"/>
                    <a:pt x="874313" y="197363"/>
                    <a:pt x="874313" y="439116"/>
                  </a:cubicBezTo>
                  <a:cubicBezTo>
                    <a:pt x="874313" y="680869"/>
                    <a:pt x="678907" y="877151"/>
                    <a:pt x="437156" y="878233"/>
                  </a:cubicBezTo>
                  <a:cubicBezTo>
                    <a:pt x="195406" y="877151"/>
                    <a:pt x="0" y="680869"/>
                    <a:pt x="0" y="439116"/>
                  </a:cubicBezTo>
                  <a:cubicBezTo>
                    <a:pt x="0" y="197363"/>
                    <a:pt x="195406" y="1081"/>
                    <a:pt x="437156" y="0"/>
                  </a:cubicBezTo>
                  <a:close/>
                </a:path>
              </a:pathLst>
            </a:custGeom>
            <a:solidFill>
              <a:srgbClr val="FFD5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10942D"/>
                  </a:solidFill>
                  <a:latin typeface="TT Hoves" panose="02000003020000060003"/>
                </a:rPr>
                <a:t>C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22127" y="2385555"/>
            <a:ext cx="793427" cy="787322"/>
            <a:chOff x="0" y="0"/>
            <a:chExt cx="885043" cy="878233"/>
          </a:xfrm>
        </p:grpSpPr>
        <p:sp>
          <p:nvSpPr>
            <p:cNvPr id="13" name="Freeform 13"/>
            <p:cNvSpPr/>
            <p:nvPr/>
          </p:nvSpPr>
          <p:spPr>
            <a:xfrm>
              <a:off x="5365" y="0"/>
              <a:ext cx="874314" cy="878233"/>
            </a:xfrm>
            <a:custGeom>
              <a:avLst/>
              <a:gdLst/>
              <a:ahLst/>
              <a:cxnLst/>
              <a:rect l="l" t="t" r="r" b="b"/>
              <a:pathLst>
                <a:path w="874314" h="878233">
                  <a:moveTo>
                    <a:pt x="437156" y="0"/>
                  </a:moveTo>
                  <a:cubicBezTo>
                    <a:pt x="678907" y="1081"/>
                    <a:pt x="874313" y="197363"/>
                    <a:pt x="874313" y="439116"/>
                  </a:cubicBezTo>
                  <a:cubicBezTo>
                    <a:pt x="874313" y="680869"/>
                    <a:pt x="678907" y="877151"/>
                    <a:pt x="437156" y="878233"/>
                  </a:cubicBezTo>
                  <a:cubicBezTo>
                    <a:pt x="195406" y="877151"/>
                    <a:pt x="0" y="680869"/>
                    <a:pt x="0" y="439116"/>
                  </a:cubicBezTo>
                  <a:cubicBezTo>
                    <a:pt x="0" y="197363"/>
                    <a:pt x="195406" y="1081"/>
                    <a:pt x="437156" y="0"/>
                  </a:cubicBezTo>
                  <a:close/>
                </a:path>
              </a:pathLst>
            </a:custGeom>
            <a:solidFill>
              <a:srgbClr val="FFD5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10942D"/>
                  </a:solidFill>
                  <a:latin typeface="TT Hoves" panose="02000003020000060003"/>
                </a:rPr>
                <a:t>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822127" y="7025227"/>
            <a:ext cx="793427" cy="787322"/>
            <a:chOff x="0" y="0"/>
            <a:chExt cx="885043" cy="878233"/>
          </a:xfrm>
        </p:grpSpPr>
        <p:sp>
          <p:nvSpPr>
            <p:cNvPr id="16" name="Freeform 16"/>
            <p:cNvSpPr/>
            <p:nvPr/>
          </p:nvSpPr>
          <p:spPr>
            <a:xfrm>
              <a:off x="5365" y="0"/>
              <a:ext cx="874314" cy="878233"/>
            </a:xfrm>
            <a:custGeom>
              <a:avLst/>
              <a:gdLst/>
              <a:ahLst/>
              <a:cxnLst/>
              <a:rect l="l" t="t" r="r" b="b"/>
              <a:pathLst>
                <a:path w="874314" h="878233">
                  <a:moveTo>
                    <a:pt x="437156" y="0"/>
                  </a:moveTo>
                  <a:cubicBezTo>
                    <a:pt x="678907" y="1081"/>
                    <a:pt x="874313" y="197363"/>
                    <a:pt x="874313" y="439116"/>
                  </a:cubicBezTo>
                  <a:cubicBezTo>
                    <a:pt x="874313" y="680869"/>
                    <a:pt x="678907" y="877151"/>
                    <a:pt x="437156" y="878233"/>
                  </a:cubicBezTo>
                  <a:cubicBezTo>
                    <a:pt x="195406" y="877151"/>
                    <a:pt x="0" y="680869"/>
                    <a:pt x="0" y="439116"/>
                  </a:cubicBezTo>
                  <a:cubicBezTo>
                    <a:pt x="0" y="197363"/>
                    <a:pt x="195406" y="1081"/>
                    <a:pt x="437156" y="0"/>
                  </a:cubicBezTo>
                  <a:close/>
                </a:path>
              </a:pathLst>
            </a:custGeom>
            <a:solidFill>
              <a:srgbClr val="FFD5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10942D"/>
                  </a:solidFill>
                  <a:latin typeface="TT Hoves" panose="02000003020000060003"/>
                </a:rPr>
                <a:t>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822127" y="5823848"/>
            <a:ext cx="793427" cy="787322"/>
            <a:chOff x="0" y="0"/>
            <a:chExt cx="885043" cy="878233"/>
          </a:xfrm>
        </p:grpSpPr>
        <p:sp>
          <p:nvSpPr>
            <p:cNvPr id="19" name="Freeform 19"/>
            <p:cNvSpPr/>
            <p:nvPr/>
          </p:nvSpPr>
          <p:spPr>
            <a:xfrm>
              <a:off x="5365" y="0"/>
              <a:ext cx="874314" cy="878233"/>
            </a:xfrm>
            <a:custGeom>
              <a:avLst/>
              <a:gdLst/>
              <a:ahLst/>
              <a:cxnLst/>
              <a:rect l="l" t="t" r="r" b="b"/>
              <a:pathLst>
                <a:path w="874314" h="878233">
                  <a:moveTo>
                    <a:pt x="437156" y="0"/>
                  </a:moveTo>
                  <a:cubicBezTo>
                    <a:pt x="678907" y="1081"/>
                    <a:pt x="874313" y="197363"/>
                    <a:pt x="874313" y="439116"/>
                  </a:cubicBezTo>
                  <a:cubicBezTo>
                    <a:pt x="874313" y="680869"/>
                    <a:pt x="678907" y="877151"/>
                    <a:pt x="437156" y="878233"/>
                  </a:cubicBezTo>
                  <a:cubicBezTo>
                    <a:pt x="195406" y="877151"/>
                    <a:pt x="0" y="680869"/>
                    <a:pt x="0" y="439116"/>
                  </a:cubicBezTo>
                  <a:cubicBezTo>
                    <a:pt x="0" y="197363"/>
                    <a:pt x="195406" y="1081"/>
                    <a:pt x="437156" y="0"/>
                  </a:cubicBezTo>
                  <a:close/>
                </a:path>
              </a:pathLst>
            </a:custGeom>
            <a:solidFill>
              <a:srgbClr val="FFD5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10942D"/>
                  </a:solidFill>
                  <a:latin typeface="TT Hoves" panose="02000003020000060003"/>
                </a:rPr>
                <a:t>D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8240094" y="2490049"/>
            <a:ext cx="7303085" cy="5330797"/>
          </a:xfrm>
          <a:custGeom>
            <a:avLst/>
            <a:gdLst/>
            <a:ahLst/>
            <a:cxnLst/>
            <a:rect l="l" t="t" r="r" b="b"/>
            <a:pathLst>
              <a:path w="7303085" h="5330797">
                <a:moveTo>
                  <a:pt x="0" y="0"/>
                </a:moveTo>
                <a:lnTo>
                  <a:pt x="7303086" y="0"/>
                </a:lnTo>
                <a:lnTo>
                  <a:pt x="7303086" y="5330797"/>
                </a:lnTo>
                <a:lnTo>
                  <a:pt x="0" y="5330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173" r="-151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411613" y="1028700"/>
            <a:ext cx="9870183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6000" b="1" dirty="0">
                <a:ln w="28575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Times New Roman" panose="02020603050405020304" charset="0"/>
                <a:cs typeface="Times New Roman" panose="02020603050405020304" charset="0"/>
              </a:rPr>
              <a:t>TABLE OF CONTENTS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65328" y="2455148"/>
            <a:ext cx="3207984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500" dirty="0">
                <a:solidFill>
                  <a:srgbClr val="000000"/>
                </a:solidFill>
                <a:latin typeface="Times New Roman" panose="02020603050405020304"/>
              </a:rPr>
              <a:t>  </a:t>
            </a:r>
            <a:r>
              <a:rPr lang="en-US" sz="3500" b="1" dirty="0">
                <a:solidFill>
                  <a:srgbClr val="AF4AE8"/>
                </a:solidFill>
                <a:latin typeface="Times New Roman Bold"/>
              </a:rPr>
              <a:t>OBJECTIVES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075314" y="3557898"/>
            <a:ext cx="2588012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50"/>
              </a:lnSpc>
            </a:pPr>
            <a:r>
              <a:rPr lang="en-US" sz="3500" b="1">
                <a:solidFill>
                  <a:srgbClr val="AF4AE8"/>
                </a:solidFill>
                <a:latin typeface="Times New Roman Bold"/>
              </a:rPr>
              <a:t>CONTENT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65328" y="7125520"/>
            <a:ext cx="3687054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50"/>
              </a:lnSpc>
              <a:spcBef>
                <a:spcPct val="0"/>
              </a:spcBef>
            </a:pPr>
            <a:r>
              <a:rPr lang="en-US" sz="3500" u="none">
                <a:solidFill>
                  <a:srgbClr val="20470D"/>
                </a:solidFill>
                <a:latin typeface="Times New Roman Bold"/>
              </a:rPr>
              <a:t>   </a:t>
            </a:r>
            <a:r>
              <a:rPr lang="en-US" sz="3500" b="1" u="none">
                <a:solidFill>
                  <a:srgbClr val="AF4AE8"/>
                </a:solidFill>
                <a:latin typeface="Times New Roman Bold"/>
              </a:rPr>
              <a:t>HOMEWORK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075314" y="4710112"/>
            <a:ext cx="2588012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50"/>
              </a:lnSpc>
            </a:pPr>
            <a:r>
              <a:rPr lang="en-US" sz="3500" b="1">
                <a:solidFill>
                  <a:srgbClr val="AF4AE8"/>
                </a:solidFill>
                <a:latin typeface="Times New Roman Bold"/>
              </a:rPr>
              <a:t>PRACTICE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615554" y="5915843"/>
            <a:ext cx="4709459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Times New Roman" panose="02020603050405020304"/>
              </a:rPr>
              <a:t>   </a:t>
            </a:r>
            <a:r>
              <a:rPr lang="en-US" sz="3500">
                <a:solidFill>
                  <a:srgbClr val="FE415E"/>
                </a:solidFill>
                <a:latin typeface="Times New Roman Bold"/>
              </a:rPr>
              <a:t> </a:t>
            </a:r>
            <a:r>
              <a:rPr lang="en-US" sz="3500" b="1">
                <a:solidFill>
                  <a:srgbClr val="AF4AE8"/>
                </a:solidFill>
                <a:latin typeface="Times New Roman Bold"/>
              </a:rPr>
              <a:t>CONSOLIDATION</a:t>
            </a:r>
          </a:p>
        </p:txBody>
      </p:sp>
      <p:sp>
        <p:nvSpPr>
          <p:cNvPr id="28" name="Freeform 4"/>
          <p:cNvSpPr/>
          <p:nvPr/>
        </p:nvSpPr>
        <p:spPr>
          <a:xfrm rot="1266927">
            <a:off x="13122285" y="400871"/>
            <a:ext cx="1992931" cy="2153462"/>
          </a:xfrm>
          <a:custGeom>
            <a:avLst/>
            <a:gdLst/>
            <a:ahLst/>
            <a:cxnLst/>
            <a:rect l="l" t="t" r="r" b="b"/>
            <a:pathLst>
              <a:path w="1992931" h="2153462">
                <a:moveTo>
                  <a:pt x="0" y="0"/>
                </a:moveTo>
                <a:lnTo>
                  <a:pt x="1992931" y="0"/>
                </a:lnTo>
                <a:lnTo>
                  <a:pt x="1992931" y="2153461"/>
                </a:lnTo>
                <a:lnTo>
                  <a:pt x="0" y="2153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7818" y="7480436"/>
            <a:ext cx="6802876" cy="5613129"/>
          </a:xfrm>
          <a:custGeom>
            <a:avLst/>
            <a:gdLst/>
            <a:ahLst/>
            <a:cxnLst/>
            <a:rect l="l" t="t" r="r" b="b"/>
            <a:pathLst>
              <a:path w="6802876" h="5613129">
                <a:moveTo>
                  <a:pt x="0" y="0"/>
                </a:moveTo>
                <a:lnTo>
                  <a:pt x="6802876" y="0"/>
                </a:lnTo>
                <a:lnTo>
                  <a:pt x="6802876" y="5613128"/>
                </a:lnTo>
                <a:lnTo>
                  <a:pt x="0" y="5613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704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2476338"/>
            <a:ext cx="16230600" cy="6757832"/>
          </a:xfrm>
          <a:custGeom>
            <a:avLst/>
            <a:gdLst/>
            <a:ahLst/>
            <a:cxnLst/>
            <a:rect l="l" t="t" r="r" b="b"/>
            <a:pathLst>
              <a:path w="16230600" h="6757832">
                <a:moveTo>
                  <a:pt x="0" y="0"/>
                </a:moveTo>
                <a:lnTo>
                  <a:pt x="16230600" y="0"/>
                </a:lnTo>
                <a:lnTo>
                  <a:pt x="16230600" y="6757832"/>
                </a:lnTo>
                <a:lnTo>
                  <a:pt x="0" y="6757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266927">
            <a:off x="15183495" y="7656381"/>
            <a:ext cx="1992931" cy="2153462"/>
          </a:xfrm>
          <a:custGeom>
            <a:avLst/>
            <a:gdLst/>
            <a:ahLst/>
            <a:cxnLst/>
            <a:rect l="l" t="t" r="r" b="b"/>
            <a:pathLst>
              <a:path w="1992931" h="2153462">
                <a:moveTo>
                  <a:pt x="0" y="0"/>
                </a:moveTo>
                <a:lnTo>
                  <a:pt x="1992931" y="0"/>
                </a:lnTo>
                <a:lnTo>
                  <a:pt x="1992931" y="2153461"/>
                </a:lnTo>
                <a:lnTo>
                  <a:pt x="0" y="21534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694380" y="-2258805"/>
            <a:ext cx="3606061" cy="4114800"/>
          </a:xfrm>
          <a:custGeom>
            <a:avLst/>
            <a:gdLst/>
            <a:ahLst/>
            <a:cxnLst/>
            <a:rect l="l" t="t" r="r" b="b"/>
            <a:pathLst>
              <a:path w="3606061" h="4114800">
                <a:moveTo>
                  <a:pt x="0" y="0"/>
                </a:moveTo>
                <a:lnTo>
                  <a:pt x="3606061" y="0"/>
                </a:lnTo>
                <a:lnTo>
                  <a:pt x="36060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277464" y="3796593"/>
            <a:ext cx="2248046" cy="331587"/>
          </a:xfrm>
          <a:custGeom>
            <a:avLst/>
            <a:gdLst/>
            <a:ahLst/>
            <a:cxnLst/>
            <a:rect l="l" t="t" r="r" b="b"/>
            <a:pathLst>
              <a:path w="2248046" h="331587">
                <a:moveTo>
                  <a:pt x="0" y="0"/>
                </a:moveTo>
                <a:lnTo>
                  <a:pt x="2248046" y="0"/>
                </a:lnTo>
                <a:lnTo>
                  <a:pt x="2248046" y="331587"/>
                </a:lnTo>
                <a:lnTo>
                  <a:pt x="0" y="3315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26234" y="4128180"/>
            <a:ext cx="4845141" cy="4732997"/>
            <a:chOff x="0" y="0"/>
            <a:chExt cx="4828540" cy="4716780"/>
          </a:xfrm>
        </p:grpSpPr>
        <p:sp>
          <p:nvSpPr>
            <p:cNvPr id="8" name="Freeform 8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1"/>
              <a:stretch>
                <a:fillRect t="-1211" b="-1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28700" y="140115"/>
            <a:ext cx="1880992" cy="2496589"/>
          </a:xfrm>
          <a:custGeom>
            <a:avLst/>
            <a:gdLst/>
            <a:ahLst/>
            <a:cxnLst/>
            <a:rect l="l" t="t" r="r" b="b"/>
            <a:pathLst>
              <a:path w="1880992" h="2496589">
                <a:moveTo>
                  <a:pt x="0" y="0"/>
                </a:moveTo>
                <a:lnTo>
                  <a:pt x="1880992" y="0"/>
                </a:lnTo>
                <a:lnTo>
                  <a:pt x="1880992" y="2496589"/>
                </a:lnTo>
                <a:lnTo>
                  <a:pt x="0" y="24965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16"/>
          <p:cNvSpPr/>
          <p:nvPr/>
        </p:nvSpPr>
        <p:spPr>
          <a:xfrm>
            <a:off x="11582277" y="2284184"/>
            <a:ext cx="2640684" cy="1512392"/>
          </a:xfrm>
          <a:custGeom>
            <a:avLst/>
            <a:gdLst/>
            <a:ahLst/>
            <a:cxnLst/>
            <a:rect l="l" t="t" r="r" b="b"/>
            <a:pathLst>
              <a:path w="2640684" h="1512392">
                <a:moveTo>
                  <a:pt x="0" y="0"/>
                </a:moveTo>
                <a:lnTo>
                  <a:pt x="2640684" y="0"/>
                </a:lnTo>
                <a:lnTo>
                  <a:pt x="2640684" y="1512392"/>
                </a:lnTo>
                <a:lnTo>
                  <a:pt x="0" y="15123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7">
            <a:extLst>
              <a:ext uri="{FF2B5EF4-FFF2-40B4-BE49-F238E27FC236}">
                <a16:creationId xmlns:a16="http://schemas.microsoft.com/office/drawing/2014/main" id="{DA426F0A-53C2-C52E-4F6C-EA8DB54632B8}"/>
              </a:ext>
            </a:extLst>
          </p:cNvPr>
          <p:cNvGrpSpPr/>
          <p:nvPr/>
        </p:nvGrpSpPr>
        <p:grpSpPr>
          <a:xfrm>
            <a:off x="4643181" y="503427"/>
            <a:ext cx="1516612" cy="1523409"/>
            <a:chOff x="-85620" y="23641"/>
            <a:chExt cx="1176301" cy="1181573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783B2236-7095-211A-0CD3-60DC8C61A5ED}"/>
                </a:ext>
              </a:extLst>
            </p:cNvPr>
            <p:cNvSpPr/>
            <p:nvPr/>
          </p:nvSpPr>
          <p:spPr>
            <a:xfrm>
              <a:off x="-85620" y="23641"/>
              <a:ext cx="1176301" cy="1181573"/>
            </a:xfrm>
            <a:custGeom>
              <a:avLst/>
              <a:gdLst/>
              <a:ahLst/>
              <a:cxnLst/>
              <a:rect l="l" t="t" r="r" b="b"/>
              <a:pathLst>
                <a:path w="1176301" h="1181573">
                  <a:moveTo>
                    <a:pt x="588150" y="0"/>
                  </a:moveTo>
                  <a:cubicBezTo>
                    <a:pt x="913401" y="1455"/>
                    <a:pt x="1176301" y="265532"/>
                    <a:pt x="1176301" y="590787"/>
                  </a:cubicBezTo>
                  <a:cubicBezTo>
                    <a:pt x="1176301" y="916041"/>
                    <a:pt x="913401" y="1180119"/>
                    <a:pt x="588150" y="1181573"/>
                  </a:cubicBezTo>
                  <a:cubicBezTo>
                    <a:pt x="262899" y="1180119"/>
                    <a:pt x="0" y="916041"/>
                    <a:pt x="0" y="590787"/>
                  </a:cubicBezTo>
                  <a:cubicBezTo>
                    <a:pt x="0" y="265532"/>
                    <a:pt x="262899" y="1455"/>
                    <a:pt x="588150" y="0"/>
                  </a:cubicBezTo>
                  <a:close/>
                </a:path>
              </a:pathLst>
            </a:custGeom>
            <a:solidFill>
              <a:srgbClr val="FFD5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DF7B71BF-BC3C-F053-A522-A69BD91CCD88}"/>
                </a:ext>
              </a:extLst>
            </p:cNvPr>
            <p:cNvSpPr txBox="1"/>
            <p:nvPr/>
          </p:nvSpPr>
          <p:spPr>
            <a:xfrm>
              <a:off x="209671" y="158868"/>
              <a:ext cx="6604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00"/>
                </a:lnSpc>
              </a:pPr>
              <a:r>
                <a:rPr lang="en-US" sz="6000" dirty="0">
                  <a:solidFill>
                    <a:schemeClr val="accent1">
                      <a:lumMod val="75000"/>
                    </a:schemeClr>
                  </a:solidFill>
                  <a:latin typeface="Times New Roman Bold"/>
                </a:rPr>
                <a:t>C</a:t>
              </a:r>
            </a:p>
          </p:txBody>
        </p:sp>
      </p:grpSp>
      <p:pic>
        <p:nvPicPr>
          <p:cNvPr id="27" name="Picture 11">
            <a:extLst>
              <a:ext uri="{FF2B5EF4-FFF2-40B4-BE49-F238E27FC236}">
                <a16:creationId xmlns:a16="http://schemas.microsoft.com/office/drawing/2014/main" id="{8854917C-9F78-9DFC-2AF8-6638D53C4C10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4076481" y="503427"/>
            <a:ext cx="2252008" cy="1362465"/>
          </a:xfrm>
          <a:prstGeom prst="rect">
            <a:avLst/>
          </a:prstGeom>
        </p:spPr>
      </p:pic>
      <p:sp>
        <p:nvSpPr>
          <p:cNvPr id="28" name="TextBox 15">
            <a:extLst>
              <a:ext uri="{FF2B5EF4-FFF2-40B4-BE49-F238E27FC236}">
                <a16:creationId xmlns:a16="http://schemas.microsoft.com/office/drawing/2014/main" id="{3622A153-99D7-4E55-2B7B-60CE50D41A03}"/>
              </a:ext>
            </a:extLst>
          </p:cNvPr>
          <p:cNvSpPr txBox="1"/>
          <p:nvPr/>
        </p:nvSpPr>
        <p:spPr>
          <a:xfrm>
            <a:off x="5257551" y="455602"/>
            <a:ext cx="6925773" cy="131388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ts val="11335"/>
              </a:lnSpc>
            </a:pPr>
            <a:r>
              <a:rPr lang="en-US" sz="7555" dirty="0">
                <a:solidFill>
                  <a:srgbClr val="000000"/>
                </a:solidFill>
                <a:latin typeface="Times New Roman" panose="02020603050405020304"/>
              </a:rPr>
              <a:t> </a:t>
            </a:r>
            <a:r>
              <a:rPr lang="en-US" sz="7555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 Bold"/>
              </a:rPr>
              <a:t> </a:t>
            </a:r>
            <a:r>
              <a:rPr lang="en-US" sz="7555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 Bold"/>
              </a:rPr>
              <a:t>PRACTICE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107E2-84D6-CD72-59A6-24F6BEA15B56}"/>
              </a:ext>
            </a:extLst>
          </p:cNvPr>
          <p:cNvSpPr txBox="1"/>
          <p:nvPr/>
        </p:nvSpPr>
        <p:spPr>
          <a:xfrm>
            <a:off x="7007777" y="2156154"/>
            <a:ext cx="69257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ready</a:t>
            </a:r>
          </a:p>
        </p:txBody>
      </p:sp>
    </p:spTree>
    <p:extLst>
      <p:ext uri="{BB962C8B-B14F-4D97-AF65-F5344CB8AC3E}">
        <p14:creationId xmlns:p14="http://schemas.microsoft.com/office/powerpoint/2010/main" val="1623425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172085"/>
            <a:ext cx="7285609" cy="10287000"/>
          </a:xfrm>
          <a:prstGeom prst="rect">
            <a:avLst/>
          </a:prstGeom>
          <a:solidFill>
            <a:srgbClr val="AFCD5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44028" flipH="1">
            <a:off x="25923" y="8548055"/>
            <a:ext cx="1300586" cy="1265115"/>
          </a:xfrm>
          <a:custGeom>
            <a:avLst/>
            <a:gdLst/>
            <a:ahLst/>
            <a:cxnLst/>
            <a:rect l="l" t="t" r="r" b="b"/>
            <a:pathLst>
              <a:path w="1300586" h="1265115">
                <a:moveTo>
                  <a:pt x="1300586" y="0"/>
                </a:moveTo>
                <a:lnTo>
                  <a:pt x="0" y="0"/>
                </a:lnTo>
                <a:lnTo>
                  <a:pt x="0" y="1265115"/>
                </a:lnTo>
                <a:lnTo>
                  <a:pt x="1300586" y="1265115"/>
                </a:lnTo>
                <a:lnTo>
                  <a:pt x="13005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042753" y="9258300"/>
            <a:ext cx="4861316" cy="1436252"/>
          </a:xfrm>
          <a:custGeom>
            <a:avLst/>
            <a:gdLst/>
            <a:ahLst/>
            <a:cxnLst/>
            <a:rect l="l" t="t" r="r" b="b"/>
            <a:pathLst>
              <a:path w="4861316" h="1436252">
                <a:moveTo>
                  <a:pt x="0" y="0"/>
                </a:moveTo>
                <a:lnTo>
                  <a:pt x="4861315" y="0"/>
                </a:lnTo>
                <a:lnTo>
                  <a:pt x="4861315" y="1436252"/>
                </a:lnTo>
                <a:lnTo>
                  <a:pt x="0" y="1436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438808" y="-172085"/>
            <a:ext cx="8058581" cy="3448726"/>
          </a:xfrm>
          <a:custGeom>
            <a:avLst/>
            <a:gdLst/>
            <a:ahLst/>
            <a:cxnLst/>
            <a:rect l="l" t="t" r="r" b="b"/>
            <a:pathLst>
              <a:path w="8058581" h="3448726">
                <a:moveTo>
                  <a:pt x="0" y="0"/>
                </a:moveTo>
                <a:lnTo>
                  <a:pt x="8058581" y="0"/>
                </a:lnTo>
                <a:lnTo>
                  <a:pt x="8058581" y="3448726"/>
                </a:lnTo>
                <a:lnTo>
                  <a:pt x="0" y="34487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024137" y="1281832"/>
            <a:ext cx="1412997" cy="1526814"/>
          </a:xfrm>
          <a:custGeom>
            <a:avLst/>
            <a:gdLst/>
            <a:ahLst/>
            <a:cxnLst/>
            <a:rect l="l" t="t" r="r" b="b"/>
            <a:pathLst>
              <a:path w="1412997" h="1526814">
                <a:moveTo>
                  <a:pt x="0" y="0"/>
                </a:moveTo>
                <a:lnTo>
                  <a:pt x="1412997" y="0"/>
                </a:lnTo>
                <a:lnTo>
                  <a:pt x="1412997" y="1526815"/>
                </a:lnTo>
                <a:lnTo>
                  <a:pt x="0" y="1526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3642804" y="8401718"/>
            <a:ext cx="928224" cy="1713164"/>
          </a:xfrm>
          <a:custGeom>
            <a:avLst/>
            <a:gdLst/>
            <a:ahLst/>
            <a:cxnLst/>
            <a:rect l="l" t="t" r="r" b="b"/>
            <a:pathLst>
              <a:path w="928224" h="1713164">
                <a:moveTo>
                  <a:pt x="928224" y="0"/>
                </a:moveTo>
                <a:lnTo>
                  <a:pt x="0" y="0"/>
                </a:lnTo>
                <a:lnTo>
                  <a:pt x="0" y="1713164"/>
                </a:lnTo>
                <a:lnTo>
                  <a:pt x="928224" y="1713164"/>
                </a:lnTo>
                <a:lnTo>
                  <a:pt x="92822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705913" y="8157133"/>
            <a:ext cx="1829429" cy="1540047"/>
          </a:xfrm>
          <a:custGeom>
            <a:avLst/>
            <a:gdLst/>
            <a:ahLst/>
            <a:cxnLst/>
            <a:rect l="l" t="t" r="r" b="b"/>
            <a:pathLst>
              <a:path w="1829429" h="1540047">
                <a:moveTo>
                  <a:pt x="0" y="0"/>
                </a:moveTo>
                <a:lnTo>
                  <a:pt x="1829429" y="0"/>
                </a:lnTo>
                <a:lnTo>
                  <a:pt x="1829429" y="1540046"/>
                </a:lnTo>
                <a:lnTo>
                  <a:pt x="0" y="15400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092558" y="8913328"/>
            <a:ext cx="1576796" cy="1344577"/>
          </a:xfrm>
          <a:custGeom>
            <a:avLst/>
            <a:gdLst/>
            <a:ahLst/>
            <a:cxnLst/>
            <a:rect l="l" t="t" r="r" b="b"/>
            <a:pathLst>
              <a:path w="1576796" h="1344577">
                <a:moveTo>
                  <a:pt x="0" y="0"/>
                </a:moveTo>
                <a:lnTo>
                  <a:pt x="1576796" y="0"/>
                </a:lnTo>
                <a:lnTo>
                  <a:pt x="1576796" y="1344578"/>
                </a:lnTo>
                <a:lnTo>
                  <a:pt x="0" y="134457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185219" y="172987"/>
            <a:ext cx="3388061" cy="4970513"/>
          </a:xfrm>
          <a:custGeom>
            <a:avLst/>
            <a:gdLst/>
            <a:ahLst/>
            <a:cxnLst/>
            <a:rect l="l" t="t" r="r" b="b"/>
            <a:pathLst>
              <a:path w="3388061" h="4970513">
                <a:moveTo>
                  <a:pt x="0" y="0"/>
                </a:moveTo>
                <a:lnTo>
                  <a:pt x="3388060" y="0"/>
                </a:lnTo>
                <a:lnTo>
                  <a:pt x="3388060" y="4970513"/>
                </a:lnTo>
                <a:lnTo>
                  <a:pt x="0" y="497051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463" r="-4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115701" y="364342"/>
            <a:ext cx="5685175" cy="4587802"/>
          </a:xfrm>
          <a:custGeom>
            <a:avLst/>
            <a:gdLst/>
            <a:ahLst/>
            <a:cxnLst/>
            <a:rect l="l" t="t" r="r" b="b"/>
            <a:pathLst>
              <a:path w="5685175" h="4587802">
                <a:moveTo>
                  <a:pt x="0" y="0"/>
                </a:moveTo>
                <a:lnTo>
                  <a:pt x="5685175" y="0"/>
                </a:lnTo>
                <a:lnTo>
                  <a:pt x="5685175" y="4587802"/>
                </a:lnTo>
                <a:lnTo>
                  <a:pt x="0" y="458780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37381" b="-8730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13" name="Table 13"/>
          <p:cNvGraphicFramePr>
            <a:graphicFrameLocks noGrp="1"/>
          </p:cNvGraphicFramePr>
          <p:nvPr/>
        </p:nvGraphicFramePr>
        <p:xfrm>
          <a:off x="7513254" y="6245697"/>
          <a:ext cx="5059167" cy="1666199"/>
        </p:xfrm>
        <a:graphic>
          <a:graphicData uri="http://schemas.openxmlformats.org/drawingml/2006/table">
            <a:tbl>
              <a:tblPr/>
              <a:tblGrid>
                <a:gridCol w="1159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15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7563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B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636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B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TextBox 15"/>
          <p:cNvSpPr txBox="1"/>
          <p:nvPr/>
        </p:nvSpPr>
        <p:spPr>
          <a:xfrm>
            <a:off x="8686856" y="7277293"/>
            <a:ext cx="1461294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90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noun</a:t>
            </a:r>
          </a:p>
          <a:p>
            <a:pPr>
              <a:lnSpc>
                <a:spcPts val="2800"/>
              </a:lnSpc>
            </a:pPr>
            <a:endParaRPr lang="en-US" sz="2900">
              <a:solidFill>
                <a:srgbClr val="393C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686280" y="6438900"/>
            <a:ext cx="1341755" cy="717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90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ver</a:t>
            </a:r>
            <a:r>
              <a:rPr lang="en-GB" altLang="en-US" sz="290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endParaRPr lang="en-US" sz="2900">
              <a:solidFill>
                <a:srgbClr val="393C5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ts val="2800"/>
              </a:lnSpc>
            </a:pPr>
            <a:endParaRPr lang="en-US" sz="2700">
              <a:solidFill>
                <a:srgbClr val="393C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18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939620"/>
              </p:ext>
            </p:extLst>
          </p:nvPr>
        </p:nvGraphicFramePr>
        <p:xfrm>
          <a:off x="12653444" y="6245697"/>
          <a:ext cx="5059167" cy="1666199"/>
        </p:xfrm>
        <a:graphic>
          <a:graphicData uri="http://schemas.openxmlformats.org/drawingml/2006/table">
            <a:tbl>
              <a:tblPr/>
              <a:tblGrid>
                <a:gridCol w="1159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1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15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7563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B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636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B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Table 19"/>
          <p:cNvGraphicFramePr>
            <a:graphicFrameLocks noGrp="1"/>
          </p:cNvGraphicFramePr>
          <p:nvPr/>
        </p:nvGraphicFramePr>
        <p:xfrm>
          <a:off x="7026436" y="8186794"/>
          <a:ext cx="5484023" cy="1666199"/>
        </p:xfrm>
        <a:graphic>
          <a:graphicData uri="http://schemas.openxmlformats.org/drawingml/2006/table">
            <a:tbl>
              <a:tblPr/>
              <a:tblGrid>
                <a:gridCol w="1452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7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09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60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7563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B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636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B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E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E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Table 20"/>
          <p:cNvGraphicFramePr>
            <a:graphicFrameLocks noGrp="1"/>
          </p:cNvGraphicFramePr>
          <p:nvPr/>
        </p:nvGraphicFramePr>
        <p:xfrm>
          <a:off x="12653334" y="8213918"/>
          <a:ext cx="5407169" cy="1666199"/>
        </p:xfrm>
        <a:graphic>
          <a:graphicData uri="http://schemas.openxmlformats.org/drawingml/2006/table">
            <a:tbl>
              <a:tblPr/>
              <a:tblGrid>
                <a:gridCol w="1567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5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9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3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7563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B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636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B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E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E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TextBox 23"/>
          <p:cNvSpPr txBox="1"/>
          <p:nvPr/>
        </p:nvSpPr>
        <p:spPr>
          <a:xfrm>
            <a:off x="487124" y="3014575"/>
            <a:ext cx="6481655" cy="346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5000" b="1" dirty="0">
                <a:solidFill>
                  <a:srgbClr val="FFF8F2"/>
                </a:solidFill>
                <a:latin typeface="Times New Roman" panose="02020603050405020304" charset="0"/>
                <a:cs typeface="Times New Roman" panose="02020603050405020304" charset="0"/>
              </a:rPr>
              <a:t>A. Circle</a:t>
            </a:r>
            <a:r>
              <a:rPr lang="en-US" sz="5000" b="1" dirty="0">
                <a:solidFill>
                  <a:srgbClr val="20470D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5000" b="1" dirty="0">
                <a:solidFill>
                  <a:srgbClr val="FA1313"/>
                </a:solidFill>
                <a:latin typeface="Times New Roman" panose="02020603050405020304" charset="0"/>
                <a:cs typeface="Times New Roman" panose="02020603050405020304" charset="0"/>
              </a:rPr>
              <a:t>the part of speech</a:t>
            </a:r>
            <a:r>
              <a:rPr lang="en-US" sz="5000" b="1" dirty="0">
                <a:solidFill>
                  <a:srgbClr val="20470D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5000" b="1" dirty="0">
                <a:solidFill>
                  <a:srgbClr val="FFF8F2"/>
                </a:solidFill>
                <a:latin typeface="Times New Roman" panose="02020603050405020304" charset="0"/>
                <a:cs typeface="Times New Roman" panose="02020603050405020304" charset="0"/>
              </a:rPr>
              <a:t>for each word given. Then circle the most appropriate</a:t>
            </a:r>
            <a:r>
              <a:rPr lang="en-US" sz="5000" b="1" dirty="0">
                <a:solidFill>
                  <a:srgbClr val="20470D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5000" b="1" dirty="0">
                <a:solidFill>
                  <a:srgbClr val="FA1313"/>
                </a:solidFill>
                <a:latin typeface="Times New Roman" panose="02020603050405020304" charset="0"/>
                <a:cs typeface="Times New Roman" panose="02020603050405020304" charset="0"/>
              </a:rPr>
              <a:t>S, O, and V</a:t>
            </a:r>
            <a:r>
              <a:rPr lang="en-US" sz="5000" b="1" dirty="0">
                <a:solidFill>
                  <a:srgbClr val="20470D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5000" b="1" dirty="0">
                <a:solidFill>
                  <a:srgbClr val="FFF8F2"/>
                </a:solidFill>
                <a:latin typeface="Times New Roman" panose="02020603050405020304" charset="0"/>
                <a:cs typeface="Times New Roman" panose="02020603050405020304" charset="0"/>
              </a:rPr>
              <a:t>to fit the photo</a:t>
            </a:r>
            <a:r>
              <a:rPr lang="en-GB" altLang="en-US" sz="5000" b="1" dirty="0">
                <a:solidFill>
                  <a:srgbClr val="FFF8F2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5000" b="1" dirty="0">
              <a:solidFill>
                <a:srgbClr val="FFF8F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ts val="4500"/>
              </a:lnSpc>
            </a:pPr>
            <a:endParaRPr sz="50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722495" y="5219791"/>
            <a:ext cx="2031612" cy="74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0"/>
              </a:lnSpc>
            </a:pPr>
            <a:r>
              <a:rPr lang="en-US" sz="3000" b="1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Word Pair: flower/table</a:t>
            </a:r>
            <a:r>
              <a:rPr lang="en-US" sz="300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sz="3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225135" y="5219872"/>
            <a:ext cx="1889013" cy="74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0"/>
              </a:lnSpc>
            </a:pPr>
            <a:r>
              <a:rPr lang="en-US" sz="3000" b="1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Word Pair: man/kick</a:t>
            </a:r>
            <a:r>
              <a:rPr lang="en-US" sz="2600">
                <a:solidFill>
                  <a:srgbClr val="393C50"/>
                </a:solidFill>
                <a:latin typeface="Jua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601286" y="7276830"/>
            <a:ext cx="146129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90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verb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686935" y="6483089"/>
            <a:ext cx="1461294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90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noun</a:t>
            </a:r>
          </a:p>
          <a:p>
            <a:pPr>
              <a:lnSpc>
                <a:spcPts val="2800"/>
              </a:lnSpc>
            </a:pPr>
            <a:endParaRPr lang="en-US" sz="2900">
              <a:solidFill>
                <a:srgbClr val="393C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916160" y="7276920"/>
            <a:ext cx="1461294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900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noun</a:t>
            </a:r>
          </a:p>
          <a:p>
            <a:pPr>
              <a:lnSpc>
                <a:spcPts val="2800"/>
              </a:lnSpc>
            </a:pPr>
            <a:endParaRPr sz="29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647045" y="7245985"/>
            <a:ext cx="1925320" cy="358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90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preposition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617438" y="6436188"/>
            <a:ext cx="1954927" cy="35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900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preposition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684501" y="6436188"/>
            <a:ext cx="1869352" cy="35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900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preposition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662655" y="7227944"/>
            <a:ext cx="1891197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900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preposition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619773" y="6483813"/>
            <a:ext cx="146129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Word 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543573" y="7276920"/>
            <a:ext cx="146129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Word 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688625" y="6436188"/>
            <a:ext cx="146129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90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Word 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088980" y="8354060"/>
            <a:ext cx="1983105" cy="717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Subj./Obj. </a:t>
            </a:r>
          </a:p>
          <a:p>
            <a:pPr>
              <a:lnSpc>
                <a:spcPts val="2800"/>
              </a:lnSpc>
            </a:pPr>
            <a:endParaRPr lang="en-US" sz="2800" dirty="0">
              <a:solidFill>
                <a:srgbClr val="393C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2725455" y="7311845"/>
            <a:ext cx="146129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90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Word 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688570" y="8354060"/>
            <a:ext cx="1727200" cy="717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90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Subj./Obj.: </a:t>
            </a:r>
          </a:p>
          <a:p>
            <a:pPr>
              <a:lnSpc>
                <a:spcPts val="2800"/>
              </a:lnSpc>
            </a:pPr>
            <a:endParaRPr lang="en-US" sz="2900">
              <a:solidFill>
                <a:srgbClr val="393C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7309130" y="9208168"/>
            <a:ext cx="1461294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90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Verb: </a:t>
            </a:r>
          </a:p>
          <a:p>
            <a:pPr>
              <a:lnSpc>
                <a:spcPts val="2800"/>
              </a:lnSpc>
            </a:pPr>
            <a:endParaRPr lang="en-US" sz="2900">
              <a:solidFill>
                <a:srgbClr val="393C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2904712" y="9198551"/>
            <a:ext cx="1461294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90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Verb:</a:t>
            </a:r>
            <a:r>
              <a:rPr lang="en-US" sz="2500">
                <a:solidFill>
                  <a:srgbClr val="393C50"/>
                </a:solidFill>
                <a:latin typeface="Jua Bold"/>
              </a:rPr>
              <a:t> </a:t>
            </a:r>
          </a:p>
          <a:p>
            <a:pPr>
              <a:lnSpc>
                <a:spcPts val="2800"/>
              </a:lnSpc>
            </a:pPr>
            <a:endParaRPr lang="en-US" sz="2500">
              <a:solidFill>
                <a:srgbClr val="393C50"/>
              </a:solidFill>
              <a:latin typeface="Jua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8499018" y="8353856"/>
            <a:ext cx="146129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flowe</a:t>
            </a:r>
            <a:r>
              <a:rPr lang="en-US" sz="2500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453142" y="8354093"/>
            <a:ext cx="146129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90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flowers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617438" y="8353856"/>
            <a:ext cx="146129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90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table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506039" y="8344093"/>
            <a:ext cx="146129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90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tables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770424" y="9244363"/>
            <a:ext cx="146129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90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is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601200" y="9243695"/>
            <a:ext cx="1399540" cy="358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90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are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286230" y="8343900"/>
            <a:ext cx="1043305" cy="358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90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man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5215176" y="8337981"/>
            <a:ext cx="11597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90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men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330608" y="9195468"/>
            <a:ext cx="794327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90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kick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5058652" y="9122410"/>
            <a:ext cx="1316614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90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is kicking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6459086" y="8338378"/>
            <a:ext cx="88329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90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ball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7221200" y="8353915"/>
            <a:ext cx="88329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90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balls</a:t>
            </a:r>
          </a:p>
        </p:txBody>
      </p:sp>
      <p:sp>
        <p:nvSpPr>
          <p:cNvPr id="64" name="TextBox 27"/>
          <p:cNvSpPr txBox="1"/>
          <p:nvPr/>
        </p:nvSpPr>
        <p:spPr>
          <a:xfrm>
            <a:off x="9601286" y="6514830"/>
            <a:ext cx="146129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90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verb</a:t>
            </a:r>
          </a:p>
        </p:txBody>
      </p:sp>
      <p:sp>
        <p:nvSpPr>
          <p:cNvPr id="65" name="TextBox 27"/>
          <p:cNvSpPr txBox="1"/>
          <p:nvPr/>
        </p:nvSpPr>
        <p:spPr>
          <a:xfrm>
            <a:off x="14763201" y="7276830"/>
            <a:ext cx="146129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900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verb</a:t>
            </a:r>
          </a:p>
        </p:txBody>
      </p:sp>
      <p:sp>
        <p:nvSpPr>
          <p:cNvPr id="66" name="TextBox 27"/>
          <p:cNvSpPr txBox="1"/>
          <p:nvPr/>
        </p:nvSpPr>
        <p:spPr>
          <a:xfrm>
            <a:off x="13868486" y="6436090"/>
            <a:ext cx="146129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GB" altLang="en-US" sz="290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noun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42892" y="1500246"/>
            <a:ext cx="12651085" cy="8786754"/>
          </a:xfrm>
          <a:custGeom>
            <a:avLst/>
            <a:gdLst/>
            <a:ahLst/>
            <a:cxnLst/>
            <a:rect l="l" t="t" r="r" b="b"/>
            <a:pathLst>
              <a:path w="12651085" h="8786754">
                <a:moveTo>
                  <a:pt x="0" y="0"/>
                </a:moveTo>
                <a:lnTo>
                  <a:pt x="12651086" y="0"/>
                </a:lnTo>
                <a:lnTo>
                  <a:pt x="12651086" y="8786754"/>
                </a:lnTo>
                <a:lnTo>
                  <a:pt x="0" y="87867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766878" y="9258300"/>
            <a:ext cx="19821757" cy="3766134"/>
          </a:xfrm>
          <a:custGeom>
            <a:avLst/>
            <a:gdLst/>
            <a:ahLst/>
            <a:cxnLst/>
            <a:rect l="l" t="t" r="r" b="b"/>
            <a:pathLst>
              <a:path w="19821757" h="3766134">
                <a:moveTo>
                  <a:pt x="0" y="0"/>
                </a:moveTo>
                <a:lnTo>
                  <a:pt x="19821756" y="0"/>
                </a:lnTo>
                <a:lnTo>
                  <a:pt x="19821756" y="3766134"/>
                </a:lnTo>
                <a:lnTo>
                  <a:pt x="0" y="37661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874923" y="7741637"/>
            <a:ext cx="3585171" cy="3519986"/>
          </a:xfrm>
          <a:custGeom>
            <a:avLst/>
            <a:gdLst/>
            <a:ahLst/>
            <a:cxnLst/>
            <a:rect l="l" t="t" r="r" b="b"/>
            <a:pathLst>
              <a:path w="3585171" h="3519986">
                <a:moveTo>
                  <a:pt x="0" y="0"/>
                </a:moveTo>
                <a:lnTo>
                  <a:pt x="3585171" y="0"/>
                </a:lnTo>
                <a:lnTo>
                  <a:pt x="3585171" y="3519986"/>
                </a:lnTo>
                <a:lnTo>
                  <a:pt x="0" y="3519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-766878" y="7025044"/>
            <a:ext cx="1587203" cy="1177416"/>
          </a:xfrm>
          <a:custGeom>
            <a:avLst/>
            <a:gdLst/>
            <a:ahLst/>
            <a:cxnLst/>
            <a:rect l="l" t="t" r="r" b="b"/>
            <a:pathLst>
              <a:path w="1587203" h="1177416">
                <a:moveTo>
                  <a:pt x="1587202" y="0"/>
                </a:moveTo>
                <a:lnTo>
                  <a:pt x="0" y="0"/>
                </a:lnTo>
                <a:lnTo>
                  <a:pt x="0" y="1177416"/>
                </a:lnTo>
                <a:lnTo>
                  <a:pt x="1587202" y="1177416"/>
                </a:lnTo>
                <a:lnTo>
                  <a:pt x="158720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165889">
            <a:off x="14038723" y="784779"/>
            <a:ext cx="5515559" cy="1193366"/>
          </a:xfrm>
          <a:custGeom>
            <a:avLst/>
            <a:gdLst/>
            <a:ahLst/>
            <a:cxnLst/>
            <a:rect l="l" t="t" r="r" b="b"/>
            <a:pathLst>
              <a:path w="5515559" h="1193366">
                <a:moveTo>
                  <a:pt x="0" y="0"/>
                </a:moveTo>
                <a:lnTo>
                  <a:pt x="5515559" y="0"/>
                </a:lnTo>
                <a:lnTo>
                  <a:pt x="5515559" y="1193366"/>
                </a:lnTo>
                <a:lnTo>
                  <a:pt x="0" y="1193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039472" y="7458981"/>
            <a:ext cx="2275198" cy="2958295"/>
          </a:xfrm>
          <a:custGeom>
            <a:avLst/>
            <a:gdLst/>
            <a:ahLst/>
            <a:cxnLst/>
            <a:rect l="l" t="t" r="r" b="b"/>
            <a:pathLst>
              <a:path w="2275198" h="2958295">
                <a:moveTo>
                  <a:pt x="0" y="0"/>
                </a:moveTo>
                <a:lnTo>
                  <a:pt x="2275198" y="0"/>
                </a:lnTo>
                <a:lnTo>
                  <a:pt x="2275198" y="2958295"/>
                </a:lnTo>
                <a:lnTo>
                  <a:pt x="0" y="29582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953682" y="4028721"/>
            <a:ext cx="1026611" cy="1289124"/>
          </a:xfrm>
          <a:custGeom>
            <a:avLst/>
            <a:gdLst/>
            <a:ahLst/>
            <a:cxnLst/>
            <a:rect l="l" t="t" r="r" b="b"/>
            <a:pathLst>
              <a:path w="1026611" h="1289124">
                <a:moveTo>
                  <a:pt x="0" y="0"/>
                </a:moveTo>
                <a:lnTo>
                  <a:pt x="1026612" y="0"/>
                </a:lnTo>
                <a:lnTo>
                  <a:pt x="1026612" y="1289124"/>
                </a:lnTo>
                <a:lnTo>
                  <a:pt x="0" y="12891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flipH="1">
            <a:off x="873696" y="483334"/>
            <a:ext cx="831562" cy="1044199"/>
          </a:xfrm>
          <a:custGeom>
            <a:avLst/>
            <a:gdLst/>
            <a:ahLst/>
            <a:cxnLst/>
            <a:rect l="l" t="t" r="r" b="b"/>
            <a:pathLst>
              <a:path w="831562" h="1044199">
                <a:moveTo>
                  <a:pt x="831562" y="0"/>
                </a:moveTo>
                <a:lnTo>
                  <a:pt x="0" y="0"/>
                </a:lnTo>
                <a:lnTo>
                  <a:pt x="0" y="1044199"/>
                </a:lnTo>
                <a:lnTo>
                  <a:pt x="831562" y="1044199"/>
                </a:lnTo>
                <a:lnTo>
                  <a:pt x="83156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flipH="1">
            <a:off x="16949752" y="4099301"/>
            <a:ext cx="831562" cy="1044199"/>
          </a:xfrm>
          <a:custGeom>
            <a:avLst/>
            <a:gdLst/>
            <a:ahLst/>
            <a:cxnLst/>
            <a:rect l="l" t="t" r="r" b="b"/>
            <a:pathLst>
              <a:path w="831562" h="1044199">
                <a:moveTo>
                  <a:pt x="831562" y="0"/>
                </a:moveTo>
                <a:lnTo>
                  <a:pt x="0" y="0"/>
                </a:lnTo>
                <a:lnTo>
                  <a:pt x="0" y="1044199"/>
                </a:lnTo>
                <a:lnTo>
                  <a:pt x="831562" y="1044199"/>
                </a:lnTo>
                <a:lnTo>
                  <a:pt x="83156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726617" y="2110356"/>
            <a:ext cx="6431553" cy="3612707"/>
          </a:xfrm>
          <a:custGeom>
            <a:avLst/>
            <a:gdLst/>
            <a:ahLst/>
            <a:cxnLst/>
            <a:rect l="l" t="t" r="r" b="b"/>
            <a:pathLst>
              <a:path w="6431553" h="3612707">
                <a:moveTo>
                  <a:pt x="0" y="0"/>
                </a:moveTo>
                <a:lnTo>
                  <a:pt x="6431553" y="0"/>
                </a:lnTo>
                <a:lnTo>
                  <a:pt x="6431553" y="3612707"/>
                </a:lnTo>
                <a:lnTo>
                  <a:pt x="0" y="361270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2461" b="-24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648710" y="196850"/>
            <a:ext cx="12364085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4000" b="1" dirty="0" err="1">
                <a:ln/>
                <a:solidFill>
                  <a:srgbClr val="0A984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Ci﻿rcle</a:t>
            </a:r>
            <a:r>
              <a:rPr lang="en-US" sz="4000" b="1" dirty="0">
                <a:ln/>
                <a:solidFill>
                  <a:srgbClr val="0A984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the part of speech for each word given. Then circle the most appropriate S, O, and V to fit the photo</a:t>
            </a:r>
            <a:r>
              <a:rPr lang="en-GB" altLang="en-US" sz="4000" b="1" dirty="0">
                <a:ln/>
                <a:solidFill>
                  <a:srgbClr val="0A984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graphicFrame>
        <p:nvGraphicFramePr>
          <p:cNvPr id="17" name="Table 17"/>
          <p:cNvGraphicFramePr>
            <a:graphicFrameLocks noGrp="1"/>
          </p:cNvGraphicFramePr>
          <p:nvPr/>
        </p:nvGraphicFramePr>
        <p:xfrm>
          <a:off x="10706780" y="3477301"/>
          <a:ext cx="5519408" cy="1666046"/>
        </p:xfrm>
        <a:graphic>
          <a:graphicData uri="http://schemas.openxmlformats.org/drawingml/2006/table">
            <a:tbl>
              <a:tblPr/>
              <a:tblGrid>
                <a:gridCol w="1264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5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2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7410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B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636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B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18"/>
          <p:cNvGraphicFramePr>
            <a:graphicFrameLocks noGrp="1"/>
          </p:cNvGraphicFramePr>
          <p:nvPr/>
        </p:nvGraphicFramePr>
        <p:xfrm>
          <a:off x="7728937" y="6496044"/>
          <a:ext cx="6695474" cy="1666199"/>
        </p:xfrm>
        <a:graphic>
          <a:graphicData uri="http://schemas.openxmlformats.org/drawingml/2006/table">
            <a:tbl>
              <a:tblPr/>
              <a:tblGrid>
                <a:gridCol w="1609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7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7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04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7563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B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636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B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Box 19"/>
          <p:cNvSpPr txBox="1"/>
          <p:nvPr/>
        </p:nvSpPr>
        <p:spPr>
          <a:xfrm>
            <a:off x="10731782" y="3695687"/>
            <a:ext cx="146129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500" b="1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Word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99727" y="4573776"/>
            <a:ext cx="146129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500" b="1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Word 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05191" y="3698862"/>
            <a:ext cx="1461294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500" b="1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noun</a:t>
            </a:r>
          </a:p>
          <a:p>
            <a:pPr>
              <a:lnSpc>
                <a:spcPts val="2800"/>
              </a:lnSpc>
            </a:pPr>
            <a:endParaRPr lang="en-US" sz="2500" b="1">
              <a:solidFill>
                <a:srgbClr val="393C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005191" y="4539970"/>
            <a:ext cx="1461294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500" b="1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noun</a:t>
            </a:r>
          </a:p>
          <a:p>
            <a:pPr>
              <a:lnSpc>
                <a:spcPts val="2800"/>
              </a:lnSpc>
            </a:pPr>
            <a:endParaRPr lang="en-US" sz="2500" b="1">
              <a:solidFill>
                <a:srgbClr val="393C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915684" y="3698862"/>
            <a:ext cx="146129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500" b="1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verb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63117" y="4527270"/>
            <a:ext cx="146129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500" b="1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verb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135100" y="3698875"/>
            <a:ext cx="2047875" cy="358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500" b="1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preposition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135100" y="4527550"/>
            <a:ext cx="2051050" cy="358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500" b="1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preposition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772182" y="6670946"/>
            <a:ext cx="1974625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500" b="1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Subj./Obj.</a:t>
            </a:r>
            <a:r>
              <a:rPr lang="en-US" sz="2500">
                <a:solidFill>
                  <a:srgbClr val="393C50"/>
                </a:solidFill>
                <a:latin typeface="Jua Bold"/>
              </a:rPr>
              <a:t>: </a:t>
            </a:r>
          </a:p>
          <a:p>
            <a:pPr>
              <a:lnSpc>
                <a:spcPts val="2800"/>
              </a:lnSpc>
            </a:pPr>
            <a:endParaRPr lang="en-US" sz="2500">
              <a:solidFill>
                <a:srgbClr val="393C50"/>
              </a:solidFill>
              <a:latin typeface="Jua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136163" y="7566127"/>
            <a:ext cx="1461294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500" b="1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Verb: </a:t>
            </a:r>
          </a:p>
          <a:p>
            <a:pPr>
              <a:lnSpc>
                <a:spcPts val="2800"/>
              </a:lnSpc>
            </a:pPr>
            <a:endParaRPr lang="en-US" sz="2500" b="1">
              <a:solidFill>
                <a:srgbClr val="393C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372560" y="6667327"/>
            <a:ext cx="1233147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500" b="1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woman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852785" y="6670675"/>
            <a:ext cx="1470025" cy="358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500" b="1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women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90975" y="7485248"/>
            <a:ext cx="1233147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500" b="1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stand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460617" y="6670502"/>
            <a:ext cx="1233147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500" b="1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door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518248" y="6670502"/>
            <a:ext cx="1233147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500" b="1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doors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666891" y="7515052"/>
            <a:ext cx="1676462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500" b="1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is standing</a:t>
            </a:r>
          </a:p>
        </p:txBody>
      </p:sp>
      <p:sp>
        <p:nvSpPr>
          <p:cNvPr id="41" name="TextBox 23"/>
          <p:cNvSpPr txBox="1"/>
          <p:nvPr/>
        </p:nvSpPr>
        <p:spPr>
          <a:xfrm>
            <a:off x="5995791" y="5788737"/>
            <a:ext cx="1939925" cy="358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GB" altLang="en-US" sz="3200" b="1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wo</a:t>
            </a:r>
            <a:r>
              <a:rPr lang="vi-VN" altLang="en-US" sz="3200" b="1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man/by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41" grpId="0"/>
      <p:bldP spid="4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6383"/>
              </p:ext>
            </p:extLst>
          </p:nvPr>
        </p:nvGraphicFramePr>
        <p:xfrm>
          <a:off x="192405" y="1877965"/>
          <a:ext cx="11613378" cy="818474"/>
        </p:xfrm>
        <a:graphic>
          <a:graphicData uri="http://schemas.openxmlformats.org/drawingml/2006/table">
            <a:tbl>
              <a:tblPr/>
              <a:tblGrid>
                <a:gridCol w="3277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7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8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8474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B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B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F8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12912688" y="1775077"/>
            <a:ext cx="3967862" cy="3179511"/>
          </a:xfrm>
          <a:custGeom>
            <a:avLst/>
            <a:gdLst/>
            <a:ahLst/>
            <a:cxnLst/>
            <a:rect l="l" t="t" r="r" b="b"/>
            <a:pathLst>
              <a:path w="3967862" h="3179511">
                <a:moveTo>
                  <a:pt x="0" y="0"/>
                </a:moveTo>
                <a:lnTo>
                  <a:pt x="3967863" y="0"/>
                </a:lnTo>
                <a:lnTo>
                  <a:pt x="3967863" y="3179511"/>
                </a:lnTo>
                <a:lnTo>
                  <a:pt x="0" y="3179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518137" y="5248561"/>
            <a:ext cx="6239920" cy="4446987"/>
          </a:xfrm>
          <a:custGeom>
            <a:avLst/>
            <a:gdLst/>
            <a:ahLst/>
            <a:cxnLst/>
            <a:rect l="l" t="t" r="r" b="b"/>
            <a:pathLst>
              <a:path w="6239920" h="4446987">
                <a:moveTo>
                  <a:pt x="0" y="0"/>
                </a:moveTo>
                <a:lnTo>
                  <a:pt x="6239920" y="0"/>
                </a:lnTo>
                <a:lnTo>
                  <a:pt x="6239920" y="4446987"/>
                </a:lnTo>
                <a:lnTo>
                  <a:pt x="0" y="4446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91" t="-4280" r="-41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151918" y="3448782"/>
            <a:ext cx="3907427" cy="3652892"/>
          </a:xfrm>
          <a:custGeom>
            <a:avLst/>
            <a:gdLst/>
            <a:ahLst/>
            <a:cxnLst/>
            <a:rect l="l" t="t" r="r" b="b"/>
            <a:pathLst>
              <a:path w="3859957" h="3349204">
                <a:moveTo>
                  <a:pt x="0" y="0"/>
                </a:moveTo>
                <a:lnTo>
                  <a:pt x="3859957" y="0"/>
                </a:lnTo>
                <a:lnTo>
                  <a:pt x="3859957" y="3349203"/>
                </a:lnTo>
                <a:lnTo>
                  <a:pt x="0" y="3349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64577" y="3337963"/>
            <a:ext cx="9512823" cy="5475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0" lvl="1">
              <a:lnSpc>
                <a:spcPts val="5445"/>
              </a:lnSpc>
            </a:pPr>
            <a:r>
              <a:rPr lang="en-US" sz="3205" b="1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sz="3600" b="1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en-GB" altLang="en-US" sz="3600" b="1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 ___Are flowers on the table. </a:t>
            </a:r>
          </a:p>
          <a:p>
            <a:pPr marL="345440" lvl="1" indent="0">
              <a:lnSpc>
                <a:spcPts val="5445"/>
              </a:lnSpc>
            </a:pPr>
            <a:r>
              <a:rPr lang="en-US" sz="3600" b="1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___</a:t>
            </a:r>
            <a:r>
              <a:rPr lang="en-GB" altLang="en-US" sz="3600" b="1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The flowers are on the table. </a:t>
            </a:r>
          </a:p>
          <a:p>
            <a:pPr marL="345440" lvl="1" indent="0">
              <a:lnSpc>
                <a:spcPts val="5445"/>
              </a:lnSpc>
            </a:pPr>
            <a:endParaRPr lang="en-US" sz="3600" b="1" dirty="0">
              <a:solidFill>
                <a:srgbClr val="B67F56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5440" lvl="1">
              <a:lnSpc>
                <a:spcPts val="5445"/>
              </a:lnSpc>
            </a:pPr>
            <a:r>
              <a:rPr lang="en-US" sz="3600" b="1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2.</a:t>
            </a:r>
            <a:r>
              <a:rPr lang="en-GB" altLang="en-US" sz="3600" b="1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 ___The man is in the stadium. </a:t>
            </a:r>
          </a:p>
          <a:p>
            <a:pPr marL="345440" lvl="1" indent="0">
              <a:lnSpc>
                <a:spcPts val="5445"/>
              </a:lnSpc>
            </a:pPr>
            <a:r>
              <a:rPr lang="en-US" sz="3600" b="1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___</a:t>
            </a:r>
            <a:r>
              <a:rPr lang="en-GB" altLang="en-US" sz="3600" b="1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The man is kicking the ball. </a:t>
            </a:r>
          </a:p>
          <a:p>
            <a:pPr marL="345440" lvl="1" indent="0">
              <a:lnSpc>
                <a:spcPts val="5445"/>
              </a:lnSpc>
            </a:pPr>
            <a:endParaRPr lang="en-US" sz="3600" b="1" dirty="0">
              <a:solidFill>
                <a:srgbClr val="B67F56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5440" lvl="1">
              <a:lnSpc>
                <a:spcPts val="5445"/>
              </a:lnSpc>
            </a:pPr>
            <a:r>
              <a:rPr lang="en-US" sz="3600" b="1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3. ___</a:t>
            </a:r>
            <a:r>
              <a:rPr lang="en-GB" altLang="en-US" sz="3600" b="1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sz="3600" b="1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The woman is standing by the door. </a:t>
            </a:r>
          </a:p>
          <a:p>
            <a:pPr marL="345440" lvl="1" indent="0">
              <a:lnSpc>
                <a:spcPts val="5445"/>
              </a:lnSpc>
            </a:pPr>
            <a:r>
              <a:rPr lang="en-US" sz="3600" b="1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_</a:t>
            </a:r>
            <a:r>
              <a:rPr lang="en-US" sz="3600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__</a:t>
            </a:r>
            <a:r>
              <a:rPr lang="en-GB" altLang="en-US" sz="3600" b="1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There is a woman by her house.</a:t>
            </a:r>
            <a:r>
              <a:rPr lang="en-US" sz="3600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2429" y="437527"/>
            <a:ext cx="17943172" cy="781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90"/>
              </a:lnSpc>
            </a:pPr>
            <a:r>
              <a:rPr lang="en-US" sz="3600" b="1" dirty="0">
                <a:solidFill>
                  <a:srgbClr val="90594B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en-GB" sz="3600" b="1" dirty="0">
                <a:solidFill>
                  <a:srgbClr val="90594B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en-GB" altLang="en-US" sz="3600" b="1" dirty="0">
                <a:solidFill>
                  <a:srgbClr val="90594B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>
                <a:solidFill>
                  <a:srgbClr val="90594B"/>
                </a:solidFill>
                <a:latin typeface="Times New Roman" panose="02020603050405020304" charset="0"/>
                <a:cs typeface="Times New Roman" panose="02020603050405020304" charset="0"/>
              </a:rPr>
              <a:t> Look at the photos and word pairs in Part A. Check the best response for each photo. For each incorrect response, write the letter of the reason it is wrong. </a:t>
            </a:r>
            <a:endParaRPr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1262" y="2013884"/>
            <a:ext cx="3286470" cy="83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5"/>
              </a:lnSpc>
            </a:pPr>
            <a:r>
              <a:rPr lang="en-US" sz="3400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a. grammar error</a:t>
            </a:r>
          </a:p>
          <a:p>
            <a:pPr>
              <a:lnSpc>
                <a:spcPts val="3245"/>
              </a:lnSpc>
            </a:pPr>
            <a:endParaRPr lang="en-US" sz="3400" dirty="0">
              <a:solidFill>
                <a:srgbClr val="393C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663885" y="2080452"/>
            <a:ext cx="4096385" cy="803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5"/>
              </a:lnSpc>
            </a:pPr>
            <a:r>
              <a:rPr lang="en-US" sz="3400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b. forgotten key word</a:t>
            </a:r>
            <a:r>
              <a:rPr lang="en-US" sz="3600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  <a:p>
            <a:pPr>
              <a:lnSpc>
                <a:spcPts val="3135"/>
              </a:lnSpc>
            </a:pPr>
            <a:endParaRPr lang="en-US" sz="3600" dirty="0">
              <a:solidFill>
                <a:srgbClr val="393C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777957" y="2037982"/>
            <a:ext cx="4655351" cy="803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5"/>
              </a:lnSpc>
            </a:pPr>
            <a:r>
              <a:rPr lang="en-US" sz="3400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c. not relevant to photo</a:t>
            </a:r>
            <a:r>
              <a:rPr lang="en-US" sz="2800" dirty="0">
                <a:solidFill>
                  <a:srgbClr val="393C50"/>
                </a:solidFill>
                <a:latin typeface="Jua Bold"/>
              </a:rPr>
              <a:t> </a:t>
            </a:r>
          </a:p>
          <a:p>
            <a:pPr>
              <a:lnSpc>
                <a:spcPts val="3135"/>
              </a:lnSpc>
            </a:pPr>
            <a:endParaRPr lang="en-US" sz="2800" dirty="0">
              <a:solidFill>
                <a:srgbClr val="393C50"/>
              </a:solidFill>
              <a:latin typeface="Jua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664" y="9444741"/>
            <a:ext cx="19235457" cy="3112647"/>
          </a:xfrm>
          <a:custGeom>
            <a:avLst/>
            <a:gdLst/>
            <a:ahLst/>
            <a:cxnLst/>
            <a:rect l="l" t="t" r="r" b="b"/>
            <a:pathLst>
              <a:path w="19235457" h="3112647">
                <a:moveTo>
                  <a:pt x="0" y="0"/>
                </a:moveTo>
                <a:lnTo>
                  <a:pt x="19235457" y="0"/>
                </a:lnTo>
                <a:lnTo>
                  <a:pt x="19235457" y="3112647"/>
                </a:lnTo>
                <a:lnTo>
                  <a:pt x="0" y="3112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2801600" y="449977"/>
            <a:ext cx="5236646" cy="3228069"/>
          </a:xfrm>
          <a:custGeom>
            <a:avLst/>
            <a:gdLst/>
            <a:ahLst/>
            <a:cxnLst/>
            <a:rect l="l" t="t" r="r" b="b"/>
            <a:pathLst>
              <a:path w="5236646" h="3228069">
                <a:moveTo>
                  <a:pt x="0" y="0"/>
                </a:moveTo>
                <a:lnTo>
                  <a:pt x="5236646" y="0"/>
                </a:lnTo>
                <a:lnTo>
                  <a:pt x="5236646" y="3228069"/>
                </a:lnTo>
                <a:lnTo>
                  <a:pt x="0" y="32280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253186" y="4720889"/>
            <a:ext cx="5815614" cy="3623011"/>
          </a:xfrm>
          <a:custGeom>
            <a:avLst/>
            <a:gdLst/>
            <a:ahLst/>
            <a:cxnLst/>
            <a:rect l="l" t="t" r="r" b="b"/>
            <a:pathLst>
              <a:path w="5236646" h="3393484">
                <a:moveTo>
                  <a:pt x="0" y="0"/>
                </a:moveTo>
                <a:lnTo>
                  <a:pt x="5236646" y="0"/>
                </a:lnTo>
                <a:lnTo>
                  <a:pt x="5236646" y="3393484"/>
                </a:lnTo>
                <a:lnTo>
                  <a:pt x="0" y="33934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610600" y="449977"/>
            <a:ext cx="3767063" cy="3138438"/>
          </a:xfrm>
          <a:custGeom>
            <a:avLst/>
            <a:gdLst/>
            <a:ahLst/>
            <a:cxnLst/>
            <a:rect l="l" t="t" r="r" b="b"/>
            <a:pathLst>
              <a:path w="3523860" h="3138438">
                <a:moveTo>
                  <a:pt x="0" y="0"/>
                </a:moveTo>
                <a:lnTo>
                  <a:pt x="3523860" y="0"/>
                </a:lnTo>
                <a:lnTo>
                  <a:pt x="3523860" y="3138438"/>
                </a:lnTo>
                <a:lnTo>
                  <a:pt x="0" y="31384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53505" y="2281880"/>
            <a:ext cx="9728946" cy="7199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4965" lvl="1">
              <a:lnSpc>
                <a:spcPct val="200000"/>
              </a:lnSpc>
            </a:pPr>
            <a:r>
              <a:rPr lang="en-US" sz="4000" b="1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1. vase/on </a:t>
            </a:r>
          </a:p>
          <a:p>
            <a:pPr marL="354965" lvl="1">
              <a:lnSpc>
                <a:spcPct val="200000"/>
              </a:lnSpc>
            </a:pPr>
            <a:r>
              <a:rPr lang="en-US" sz="4000" b="1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_________________</a:t>
            </a:r>
          </a:p>
          <a:p>
            <a:pPr marL="354965" lvl="1">
              <a:lnSpc>
                <a:spcPct val="200000"/>
              </a:lnSpc>
            </a:pPr>
            <a:r>
              <a:rPr lang="en-US" sz="4000" b="1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2. play/stadium </a:t>
            </a:r>
          </a:p>
          <a:p>
            <a:pPr marL="354965" lvl="1">
              <a:lnSpc>
                <a:spcPct val="200000"/>
              </a:lnSpc>
            </a:pPr>
            <a:r>
              <a:rPr lang="en-US" sz="4000" b="1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___________________________________</a:t>
            </a:r>
          </a:p>
          <a:p>
            <a:pPr marL="354965" lvl="1">
              <a:lnSpc>
                <a:spcPct val="200000"/>
              </a:lnSpc>
            </a:pPr>
            <a:r>
              <a:rPr lang="en-US" sz="4000" b="1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3. carry/tray</a:t>
            </a:r>
          </a:p>
          <a:p>
            <a:pPr marL="354965" lvl="1">
              <a:lnSpc>
                <a:spcPct val="200000"/>
              </a:lnSpc>
            </a:pPr>
            <a:r>
              <a:rPr lang="en-US" sz="4000" b="1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_________________________</a:t>
            </a:r>
            <a:r>
              <a:rPr lang="en-US" sz="4000" dirty="0">
                <a:solidFill>
                  <a:srgbClr val="B67F56"/>
                </a:solidFill>
                <a:latin typeface="Times New Roman" panose="02020603050405020304" charset="0"/>
                <a:cs typeface="Times New Roman" panose="02020603050405020304" charset="0"/>
              </a:rPr>
              <a:t>__________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3690" y="525117"/>
            <a:ext cx="7374458" cy="175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5"/>
              </a:lnSpc>
            </a:pPr>
            <a:r>
              <a:rPr lang="en-US" sz="4050" b="1" dirty="0">
                <a:solidFill>
                  <a:srgbClr val="90594B"/>
                </a:solidFill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en-GB" sz="4050" b="1" dirty="0">
                <a:solidFill>
                  <a:srgbClr val="90594B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en-GB" altLang="en-US" sz="4050" b="1" dirty="0">
                <a:solidFill>
                  <a:srgbClr val="90594B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4050" b="1" dirty="0">
                <a:solidFill>
                  <a:srgbClr val="90594B"/>
                </a:solidFill>
                <a:latin typeface="Times New Roman" panose="02020603050405020304" charset="0"/>
                <a:cs typeface="Times New Roman" panose="02020603050405020304" charset="0"/>
              </a:rPr>
              <a:t>Write your own sentences for the photos in Part A. Use the word pairs given. </a:t>
            </a:r>
          </a:p>
          <a:p>
            <a:pPr>
              <a:lnSpc>
                <a:spcPts val="3365"/>
              </a:lnSpc>
            </a:pPr>
            <a:endParaRPr lang="en-US" sz="4050" b="1" dirty="0">
              <a:solidFill>
                <a:srgbClr val="90594B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9515" t="32478" r="5745" b="314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1776258" y="5897814"/>
            <a:ext cx="5609916" cy="6357905"/>
          </a:xfrm>
          <a:custGeom>
            <a:avLst/>
            <a:gdLst/>
            <a:ahLst/>
            <a:cxnLst/>
            <a:rect l="l" t="t" r="r" b="b"/>
            <a:pathLst>
              <a:path w="5609916" h="6357905">
                <a:moveTo>
                  <a:pt x="0" y="0"/>
                </a:moveTo>
                <a:lnTo>
                  <a:pt x="5609916" y="0"/>
                </a:lnTo>
                <a:lnTo>
                  <a:pt x="5609916" y="6357904"/>
                </a:lnTo>
                <a:lnTo>
                  <a:pt x="0" y="6357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3818332" y="5897814"/>
            <a:ext cx="5609916" cy="6357905"/>
          </a:xfrm>
          <a:custGeom>
            <a:avLst/>
            <a:gdLst/>
            <a:ahLst/>
            <a:cxnLst/>
            <a:rect l="l" t="t" r="r" b="b"/>
            <a:pathLst>
              <a:path w="5609916" h="6357905">
                <a:moveTo>
                  <a:pt x="5609916" y="0"/>
                </a:moveTo>
                <a:lnTo>
                  <a:pt x="0" y="0"/>
                </a:lnTo>
                <a:lnTo>
                  <a:pt x="0" y="6357904"/>
                </a:lnTo>
                <a:lnTo>
                  <a:pt x="5609916" y="6357904"/>
                </a:lnTo>
                <a:lnTo>
                  <a:pt x="560991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606929"/>
              </p:ext>
            </p:extLst>
          </p:nvPr>
        </p:nvGraphicFramePr>
        <p:xfrm>
          <a:off x="5877022" y="1496600"/>
          <a:ext cx="12068758" cy="7245589"/>
        </p:xfrm>
        <a:graphic>
          <a:graphicData uri="http://schemas.openxmlformats.org/drawingml/2006/table">
            <a:tbl>
              <a:tblPr/>
              <a:tblGrid>
                <a:gridCol w="9896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8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3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6338">
                <a:tc>
                  <a:txBody>
                    <a:bodyPr/>
                    <a:lstStyle/>
                    <a:p>
                      <a:pPr algn="ctr">
                        <a:lnSpc>
                          <a:spcPts val="307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E1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E1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E1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338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1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1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6338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1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6338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1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3737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1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285123" y="1316314"/>
            <a:ext cx="4667877" cy="3154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25"/>
              </a:lnSpc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Evaluate your responses in Part C using the checklist below. How well did your responses meet the scoring criteria? </a:t>
            </a:r>
            <a:endParaRPr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533776" y="1597314"/>
            <a:ext cx="1461294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0"/>
              </a:lnSpc>
            </a:pPr>
            <a:r>
              <a:rPr lang="en-US" sz="2900" b="1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YES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95070" y="1597314"/>
            <a:ext cx="1461294" cy="41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5"/>
              </a:lnSpc>
            </a:pPr>
            <a:r>
              <a:rPr lang="en-US" sz="2900" b="1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NO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91935" y="4180205"/>
            <a:ext cx="6903720" cy="803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5"/>
              </a:lnSpc>
            </a:pPr>
            <a:r>
              <a:rPr lang="en-US" sz="3600" b="1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2. I used correct verb forms.</a:t>
            </a:r>
            <a:r>
              <a:rPr lang="en-US" sz="3600" b="1" dirty="0">
                <a:solidFill>
                  <a:srgbClr val="393C50"/>
                </a:solidFill>
                <a:latin typeface="Jua Bold"/>
              </a:rPr>
              <a:t>. </a:t>
            </a:r>
          </a:p>
          <a:p>
            <a:pPr>
              <a:lnSpc>
                <a:spcPts val="3135"/>
              </a:lnSpc>
            </a:pPr>
            <a:endParaRPr lang="en-US" sz="3200" b="1" dirty="0">
              <a:solidFill>
                <a:srgbClr val="393C50"/>
              </a:solidFill>
              <a:latin typeface="Jua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53200" y="2920365"/>
            <a:ext cx="8016240" cy="803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5"/>
              </a:lnSpc>
            </a:pPr>
            <a:r>
              <a:rPr lang="en-US" sz="3600" b="1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1. My response has a subject and a verb.</a:t>
            </a:r>
            <a:r>
              <a:rPr lang="en-US" sz="3600" b="1" dirty="0">
                <a:solidFill>
                  <a:srgbClr val="393C50"/>
                </a:solidFill>
                <a:latin typeface="Jua Bold"/>
              </a:rPr>
              <a:t> </a:t>
            </a:r>
          </a:p>
          <a:p>
            <a:pPr>
              <a:lnSpc>
                <a:spcPts val="3135"/>
              </a:lnSpc>
            </a:pPr>
            <a:endParaRPr lang="en-US" sz="3600" b="1" dirty="0">
              <a:solidFill>
                <a:srgbClr val="393C50"/>
              </a:solidFill>
              <a:latin typeface="Jua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629400" y="7881620"/>
            <a:ext cx="8197850" cy="803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5"/>
              </a:lnSpc>
            </a:pPr>
            <a:r>
              <a:rPr lang="en-US" sz="3600" b="1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5. My response is relevant to the photo.</a:t>
            </a:r>
            <a:r>
              <a:rPr lang="en-US" sz="3600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  <a:p>
            <a:pPr>
              <a:lnSpc>
                <a:spcPts val="3135"/>
              </a:lnSpc>
            </a:pPr>
            <a:endParaRPr lang="en-US" sz="3600" dirty="0">
              <a:solidFill>
                <a:srgbClr val="393C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629400" y="6660515"/>
            <a:ext cx="6264910" cy="803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5"/>
              </a:lnSpc>
            </a:pPr>
            <a:r>
              <a:rPr lang="en-US" sz="3600" b="1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4. I used both key words.</a:t>
            </a:r>
            <a:r>
              <a:rPr lang="en-US" sz="3600" b="1" dirty="0">
                <a:solidFill>
                  <a:srgbClr val="393C50"/>
                </a:solidFill>
                <a:latin typeface="Jua Bold"/>
              </a:rPr>
              <a:t> </a:t>
            </a:r>
          </a:p>
          <a:p>
            <a:pPr>
              <a:lnSpc>
                <a:spcPts val="3135"/>
              </a:lnSpc>
            </a:pPr>
            <a:endParaRPr lang="en-US" sz="3600" b="1" dirty="0">
              <a:solidFill>
                <a:srgbClr val="393C50"/>
              </a:solidFill>
              <a:latin typeface="Jua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91935" y="5439410"/>
            <a:ext cx="11197590" cy="803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5"/>
              </a:lnSpc>
            </a:pPr>
            <a:r>
              <a:rPr lang="en-US" sz="3600" b="1" dirty="0">
                <a:solidFill>
                  <a:srgbClr val="393C50"/>
                </a:solidFill>
                <a:latin typeface="Times New Roman" panose="02020603050405020304" charset="0"/>
                <a:cs typeface="Times New Roman" panose="02020603050405020304" charset="0"/>
              </a:rPr>
              <a:t>3. I used correct noun forms (singular/plural).</a:t>
            </a:r>
          </a:p>
          <a:p>
            <a:pPr>
              <a:lnSpc>
                <a:spcPts val="3135"/>
              </a:lnSpc>
            </a:pPr>
            <a:endParaRPr lang="en-US" sz="3600" b="1" dirty="0">
              <a:solidFill>
                <a:srgbClr val="393C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7074853" y="190500"/>
            <a:ext cx="9993630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charset="0"/>
                <a:cs typeface="Times New Roman" panose="02020603050405020304" charset="0"/>
              </a:rPr>
              <a:t>Response Checklist: Questions 1-5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9" grpId="0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7818" y="7480436"/>
            <a:ext cx="6802876" cy="5613129"/>
          </a:xfrm>
          <a:custGeom>
            <a:avLst/>
            <a:gdLst/>
            <a:ahLst/>
            <a:cxnLst/>
            <a:rect l="l" t="t" r="r" b="b"/>
            <a:pathLst>
              <a:path w="6802876" h="5613129">
                <a:moveTo>
                  <a:pt x="0" y="0"/>
                </a:moveTo>
                <a:lnTo>
                  <a:pt x="6802876" y="0"/>
                </a:lnTo>
                <a:lnTo>
                  <a:pt x="6802876" y="5613128"/>
                </a:lnTo>
                <a:lnTo>
                  <a:pt x="0" y="5613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704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2476338"/>
            <a:ext cx="16230600" cy="6757832"/>
          </a:xfrm>
          <a:custGeom>
            <a:avLst/>
            <a:gdLst/>
            <a:ahLst/>
            <a:cxnLst/>
            <a:rect l="l" t="t" r="r" b="b"/>
            <a:pathLst>
              <a:path w="16230600" h="6757832">
                <a:moveTo>
                  <a:pt x="0" y="0"/>
                </a:moveTo>
                <a:lnTo>
                  <a:pt x="16230600" y="0"/>
                </a:lnTo>
                <a:lnTo>
                  <a:pt x="16230600" y="6757832"/>
                </a:lnTo>
                <a:lnTo>
                  <a:pt x="0" y="6757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266927">
            <a:off x="15183495" y="7656381"/>
            <a:ext cx="1992931" cy="2153462"/>
          </a:xfrm>
          <a:custGeom>
            <a:avLst/>
            <a:gdLst/>
            <a:ahLst/>
            <a:cxnLst/>
            <a:rect l="l" t="t" r="r" b="b"/>
            <a:pathLst>
              <a:path w="1992931" h="2153462">
                <a:moveTo>
                  <a:pt x="0" y="0"/>
                </a:moveTo>
                <a:lnTo>
                  <a:pt x="1992931" y="0"/>
                </a:lnTo>
                <a:lnTo>
                  <a:pt x="1992931" y="2153461"/>
                </a:lnTo>
                <a:lnTo>
                  <a:pt x="0" y="21534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694380" y="-2258805"/>
            <a:ext cx="3606061" cy="4114800"/>
          </a:xfrm>
          <a:custGeom>
            <a:avLst/>
            <a:gdLst/>
            <a:ahLst/>
            <a:cxnLst/>
            <a:rect l="l" t="t" r="r" b="b"/>
            <a:pathLst>
              <a:path w="3606061" h="4114800">
                <a:moveTo>
                  <a:pt x="0" y="0"/>
                </a:moveTo>
                <a:lnTo>
                  <a:pt x="3606061" y="0"/>
                </a:lnTo>
                <a:lnTo>
                  <a:pt x="36060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277464" y="3796593"/>
            <a:ext cx="2248046" cy="331587"/>
          </a:xfrm>
          <a:custGeom>
            <a:avLst/>
            <a:gdLst/>
            <a:ahLst/>
            <a:cxnLst/>
            <a:rect l="l" t="t" r="r" b="b"/>
            <a:pathLst>
              <a:path w="2248046" h="331587">
                <a:moveTo>
                  <a:pt x="0" y="0"/>
                </a:moveTo>
                <a:lnTo>
                  <a:pt x="2248046" y="0"/>
                </a:lnTo>
                <a:lnTo>
                  <a:pt x="2248046" y="331587"/>
                </a:lnTo>
                <a:lnTo>
                  <a:pt x="0" y="3315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26234" y="4128180"/>
            <a:ext cx="4845141" cy="4732997"/>
            <a:chOff x="0" y="0"/>
            <a:chExt cx="4828540" cy="4716780"/>
          </a:xfrm>
        </p:grpSpPr>
        <p:sp>
          <p:nvSpPr>
            <p:cNvPr id="8" name="Freeform 8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1"/>
              <a:stretch>
                <a:fillRect t="-1211" b="-1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28700" y="140115"/>
            <a:ext cx="1880992" cy="2496589"/>
          </a:xfrm>
          <a:custGeom>
            <a:avLst/>
            <a:gdLst/>
            <a:ahLst/>
            <a:cxnLst/>
            <a:rect l="l" t="t" r="r" b="b"/>
            <a:pathLst>
              <a:path w="1880992" h="2496589">
                <a:moveTo>
                  <a:pt x="0" y="0"/>
                </a:moveTo>
                <a:lnTo>
                  <a:pt x="1880992" y="0"/>
                </a:lnTo>
                <a:lnTo>
                  <a:pt x="1880992" y="2496589"/>
                </a:lnTo>
                <a:lnTo>
                  <a:pt x="0" y="24965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16"/>
          <p:cNvSpPr/>
          <p:nvPr/>
        </p:nvSpPr>
        <p:spPr>
          <a:xfrm>
            <a:off x="11582277" y="2284184"/>
            <a:ext cx="2640684" cy="1512392"/>
          </a:xfrm>
          <a:custGeom>
            <a:avLst/>
            <a:gdLst/>
            <a:ahLst/>
            <a:cxnLst/>
            <a:rect l="l" t="t" r="r" b="b"/>
            <a:pathLst>
              <a:path w="2640684" h="1512392">
                <a:moveTo>
                  <a:pt x="0" y="0"/>
                </a:moveTo>
                <a:lnTo>
                  <a:pt x="2640684" y="0"/>
                </a:lnTo>
                <a:lnTo>
                  <a:pt x="2640684" y="1512392"/>
                </a:lnTo>
                <a:lnTo>
                  <a:pt x="0" y="15123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7">
            <a:extLst>
              <a:ext uri="{FF2B5EF4-FFF2-40B4-BE49-F238E27FC236}">
                <a16:creationId xmlns:a16="http://schemas.microsoft.com/office/drawing/2014/main" id="{DA426F0A-53C2-C52E-4F6C-EA8DB54632B8}"/>
              </a:ext>
            </a:extLst>
          </p:cNvPr>
          <p:cNvGrpSpPr/>
          <p:nvPr/>
        </p:nvGrpSpPr>
        <p:grpSpPr>
          <a:xfrm>
            <a:off x="4643181" y="503427"/>
            <a:ext cx="1516612" cy="1523409"/>
            <a:chOff x="-85620" y="23641"/>
            <a:chExt cx="1176301" cy="1181573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783B2236-7095-211A-0CD3-60DC8C61A5ED}"/>
                </a:ext>
              </a:extLst>
            </p:cNvPr>
            <p:cNvSpPr/>
            <p:nvPr/>
          </p:nvSpPr>
          <p:spPr>
            <a:xfrm>
              <a:off x="-85620" y="23641"/>
              <a:ext cx="1176301" cy="1181573"/>
            </a:xfrm>
            <a:custGeom>
              <a:avLst/>
              <a:gdLst/>
              <a:ahLst/>
              <a:cxnLst/>
              <a:rect l="l" t="t" r="r" b="b"/>
              <a:pathLst>
                <a:path w="1176301" h="1181573">
                  <a:moveTo>
                    <a:pt x="588150" y="0"/>
                  </a:moveTo>
                  <a:cubicBezTo>
                    <a:pt x="913401" y="1455"/>
                    <a:pt x="1176301" y="265532"/>
                    <a:pt x="1176301" y="590787"/>
                  </a:cubicBezTo>
                  <a:cubicBezTo>
                    <a:pt x="1176301" y="916041"/>
                    <a:pt x="913401" y="1180119"/>
                    <a:pt x="588150" y="1181573"/>
                  </a:cubicBezTo>
                  <a:cubicBezTo>
                    <a:pt x="262899" y="1180119"/>
                    <a:pt x="0" y="916041"/>
                    <a:pt x="0" y="590787"/>
                  </a:cubicBezTo>
                  <a:cubicBezTo>
                    <a:pt x="0" y="265532"/>
                    <a:pt x="262899" y="1455"/>
                    <a:pt x="588150" y="0"/>
                  </a:cubicBezTo>
                  <a:close/>
                </a:path>
              </a:pathLst>
            </a:custGeom>
            <a:solidFill>
              <a:srgbClr val="FFD5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DF7B71BF-BC3C-F053-A522-A69BD91CCD88}"/>
                </a:ext>
              </a:extLst>
            </p:cNvPr>
            <p:cNvSpPr txBox="1"/>
            <p:nvPr/>
          </p:nvSpPr>
          <p:spPr>
            <a:xfrm>
              <a:off x="209671" y="158868"/>
              <a:ext cx="6604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00"/>
                </a:lnSpc>
              </a:pPr>
              <a:r>
                <a:rPr lang="en-US" sz="6000" dirty="0">
                  <a:solidFill>
                    <a:schemeClr val="accent1">
                      <a:lumMod val="75000"/>
                    </a:schemeClr>
                  </a:solidFill>
                  <a:latin typeface="Times New Roman Bold"/>
                </a:rPr>
                <a:t>C</a:t>
              </a:r>
            </a:p>
          </p:txBody>
        </p:sp>
      </p:grpSp>
      <p:pic>
        <p:nvPicPr>
          <p:cNvPr id="27" name="Picture 11">
            <a:extLst>
              <a:ext uri="{FF2B5EF4-FFF2-40B4-BE49-F238E27FC236}">
                <a16:creationId xmlns:a16="http://schemas.microsoft.com/office/drawing/2014/main" id="{8854917C-9F78-9DFC-2AF8-6638D53C4C10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4076481" y="503427"/>
            <a:ext cx="2252008" cy="1362465"/>
          </a:xfrm>
          <a:prstGeom prst="rect">
            <a:avLst/>
          </a:prstGeom>
        </p:spPr>
      </p:pic>
      <p:sp>
        <p:nvSpPr>
          <p:cNvPr id="28" name="TextBox 15">
            <a:extLst>
              <a:ext uri="{FF2B5EF4-FFF2-40B4-BE49-F238E27FC236}">
                <a16:creationId xmlns:a16="http://schemas.microsoft.com/office/drawing/2014/main" id="{3622A153-99D7-4E55-2B7B-60CE50D41A03}"/>
              </a:ext>
            </a:extLst>
          </p:cNvPr>
          <p:cNvSpPr txBox="1"/>
          <p:nvPr/>
        </p:nvSpPr>
        <p:spPr>
          <a:xfrm>
            <a:off x="5257551" y="455602"/>
            <a:ext cx="6925773" cy="131388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ts val="11335"/>
              </a:lnSpc>
            </a:pPr>
            <a:r>
              <a:rPr lang="en-US" sz="7555" dirty="0">
                <a:solidFill>
                  <a:srgbClr val="000000"/>
                </a:solidFill>
                <a:latin typeface="Times New Roman" panose="02020603050405020304"/>
              </a:rPr>
              <a:t> </a:t>
            </a:r>
            <a:r>
              <a:rPr lang="en-US" sz="7555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 Bold"/>
              </a:rPr>
              <a:t> </a:t>
            </a:r>
            <a:r>
              <a:rPr lang="en-US" sz="7555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 Bold"/>
              </a:rPr>
              <a:t>PRACTICE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107E2-84D6-CD72-59A6-24F6BEA15B56}"/>
              </a:ext>
            </a:extLst>
          </p:cNvPr>
          <p:cNvSpPr txBox="1"/>
          <p:nvPr/>
        </p:nvSpPr>
        <p:spPr>
          <a:xfrm>
            <a:off x="7007777" y="2156154"/>
            <a:ext cx="69257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set</a:t>
            </a:r>
          </a:p>
        </p:txBody>
      </p:sp>
    </p:spTree>
    <p:extLst>
      <p:ext uri="{BB962C8B-B14F-4D97-AF65-F5344CB8AC3E}">
        <p14:creationId xmlns:p14="http://schemas.microsoft.com/office/powerpoint/2010/main" val="21173113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218196" y="9024996"/>
            <a:ext cx="1837299" cy="1212097"/>
          </a:xfrm>
          <a:custGeom>
            <a:avLst/>
            <a:gdLst/>
            <a:ahLst/>
            <a:cxnLst/>
            <a:rect l="l" t="t" r="r" b="b"/>
            <a:pathLst>
              <a:path w="4914897" h="3710747">
                <a:moveTo>
                  <a:pt x="0" y="0"/>
                </a:moveTo>
                <a:lnTo>
                  <a:pt x="4914897" y="0"/>
                </a:lnTo>
                <a:lnTo>
                  <a:pt x="4914897" y="3710747"/>
                </a:lnTo>
                <a:lnTo>
                  <a:pt x="0" y="371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960782" y="2491858"/>
            <a:ext cx="5280087" cy="3481115"/>
          </a:xfrm>
          <a:custGeom>
            <a:avLst/>
            <a:gdLst/>
            <a:ahLst/>
            <a:cxnLst/>
            <a:rect l="l" t="t" r="r" b="b"/>
            <a:pathLst>
              <a:path w="5280087" h="3481115">
                <a:moveTo>
                  <a:pt x="0" y="0"/>
                </a:moveTo>
                <a:lnTo>
                  <a:pt x="5280087" y="0"/>
                </a:lnTo>
                <a:lnTo>
                  <a:pt x="5280087" y="3481115"/>
                </a:lnTo>
                <a:lnTo>
                  <a:pt x="0" y="34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02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525000" y="2453594"/>
            <a:ext cx="4411359" cy="3483321"/>
          </a:xfrm>
          <a:custGeom>
            <a:avLst/>
            <a:gdLst/>
            <a:ahLst/>
            <a:cxnLst/>
            <a:rect l="l" t="t" r="r" b="b"/>
            <a:pathLst>
              <a:path w="4411359" h="3483321">
                <a:moveTo>
                  <a:pt x="0" y="0"/>
                </a:moveTo>
                <a:lnTo>
                  <a:pt x="4411359" y="0"/>
                </a:lnTo>
                <a:lnTo>
                  <a:pt x="4411359" y="3483321"/>
                </a:lnTo>
                <a:lnTo>
                  <a:pt x="0" y="34833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468915" y="7250439"/>
            <a:ext cx="6263822" cy="2099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3200" dirty="0">
                <a:solidFill>
                  <a:srgbClr val="603813"/>
                </a:solidFill>
                <a:latin typeface="Times New Roman" panose="02020603050405020304" charset="0"/>
                <a:cs typeface="Times New Roman" panose="02020603050405020304" charset="0"/>
              </a:rPr>
              <a:t>Part of Speech: Word 1 ______</a:t>
            </a:r>
          </a:p>
          <a:p>
            <a:pPr algn="ctr">
              <a:lnSpc>
                <a:spcPts val="3275"/>
              </a:lnSpc>
            </a:pPr>
            <a:r>
              <a:rPr lang="en-US" sz="3200" dirty="0">
                <a:solidFill>
                  <a:srgbClr val="603813"/>
                </a:solidFill>
                <a:latin typeface="Times New Roman" panose="02020603050405020304" charset="0"/>
                <a:cs typeface="Times New Roman" panose="02020603050405020304" charset="0"/>
              </a:rPr>
              <a:t>Word 2 _____</a:t>
            </a:r>
          </a:p>
          <a:p>
            <a:pPr algn="ctr">
              <a:lnSpc>
                <a:spcPts val="3275"/>
              </a:lnSpc>
            </a:pPr>
            <a:r>
              <a:rPr lang="en-US" sz="3200" dirty="0">
                <a:solidFill>
                  <a:srgbClr val="603813"/>
                </a:solidFill>
                <a:latin typeface="Times New Roman" panose="02020603050405020304" charset="0"/>
                <a:cs typeface="Times New Roman" panose="02020603050405020304" charset="0"/>
              </a:rPr>
              <a:t>Subject: _________________</a:t>
            </a:r>
          </a:p>
          <a:p>
            <a:pPr algn="ctr">
              <a:lnSpc>
                <a:spcPts val="3275"/>
              </a:lnSpc>
            </a:pPr>
            <a:r>
              <a:rPr lang="en-US" sz="3200" dirty="0">
                <a:solidFill>
                  <a:srgbClr val="603813"/>
                </a:solidFill>
                <a:latin typeface="Times New Roman" panose="02020603050405020304" charset="0"/>
                <a:cs typeface="Times New Roman" panose="02020603050405020304" charset="0"/>
              </a:rPr>
              <a:t>Verb: _________________</a:t>
            </a:r>
          </a:p>
          <a:p>
            <a:pPr algn="ctr">
              <a:lnSpc>
                <a:spcPts val="3275"/>
              </a:lnSpc>
            </a:pPr>
            <a:endParaRPr sz="3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44000" y="7227743"/>
            <a:ext cx="6263822" cy="2099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3200" dirty="0">
                <a:solidFill>
                  <a:srgbClr val="603813"/>
                </a:solidFill>
                <a:latin typeface="Times New Roman" panose="02020603050405020304" charset="0"/>
                <a:cs typeface="Times New Roman" panose="02020603050405020304" charset="0"/>
              </a:rPr>
              <a:t>Part of Speech: Word 1 ______</a:t>
            </a:r>
          </a:p>
          <a:p>
            <a:pPr algn="ctr">
              <a:lnSpc>
                <a:spcPts val="3275"/>
              </a:lnSpc>
            </a:pPr>
            <a:r>
              <a:rPr lang="en-US" sz="3200" dirty="0">
                <a:solidFill>
                  <a:srgbClr val="603813"/>
                </a:solidFill>
                <a:latin typeface="Times New Roman" panose="02020603050405020304" charset="0"/>
                <a:cs typeface="Times New Roman" panose="02020603050405020304" charset="0"/>
              </a:rPr>
              <a:t>Word 2 _____</a:t>
            </a:r>
          </a:p>
          <a:p>
            <a:pPr algn="ctr">
              <a:lnSpc>
                <a:spcPts val="3275"/>
              </a:lnSpc>
            </a:pPr>
            <a:r>
              <a:rPr lang="en-US" sz="3200" dirty="0">
                <a:solidFill>
                  <a:srgbClr val="603813"/>
                </a:solidFill>
                <a:latin typeface="Times New Roman" panose="02020603050405020304" charset="0"/>
                <a:cs typeface="Times New Roman" panose="02020603050405020304" charset="0"/>
              </a:rPr>
              <a:t>Subject: _________________</a:t>
            </a:r>
          </a:p>
          <a:p>
            <a:pPr algn="ctr">
              <a:lnSpc>
                <a:spcPts val="3275"/>
              </a:lnSpc>
            </a:pPr>
            <a:r>
              <a:rPr lang="en-US" sz="3200" dirty="0">
                <a:solidFill>
                  <a:srgbClr val="603813"/>
                </a:solidFill>
                <a:latin typeface="Times New Roman" panose="02020603050405020304" charset="0"/>
                <a:cs typeface="Times New Roman" panose="02020603050405020304" charset="0"/>
              </a:rPr>
              <a:t>Verb: _________________</a:t>
            </a:r>
          </a:p>
          <a:p>
            <a:pPr algn="ctr">
              <a:lnSpc>
                <a:spcPts val="3275"/>
              </a:lnSpc>
            </a:pPr>
            <a:endParaRPr sz="3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633885" y="7214865"/>
            <a:ext cx="1586985" cy="41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3200" dirty="0">
                <a:solidFill>
                  <a:srgbClr val="FA1313"/>
                </a:solidFill>
                <a:latin typeface="Times New Roman" panose="02020603050405020304" charset="0"/>
                <a:cs typeface="Times New Roman" panose="02020603050405020304" charset="0"/>
              </a:rPr>
              <a:t>noun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53652" y="7670174"/>
            <a:ext cx="1586985" cy="41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3200" dirty="0">
                <a:solidFill>
                  <a:srgbClr val="FA1313"/>
                </a:solidFill>
                <a:latin typeface="Times New Roman" panose="02020603050405020304" charset="0"/>
                <a:cs typeface="Times New Roman" panose="02020603050405020304" charset="0"/>
              </a:rPr>
              <a:t>adverb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52622" y="8099271"/>
            <a:ext cx="1586985" cy="41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3200" dirty="0">
                <a:solidFill>
                  <a:srgbClr val="FA1313"/>
                </a:solidFill>
                <a:latin typeface="Times New Roman" panose="02020603050405020304" charset="0"/>
                <a:cs typeface="Times New Roman" panose="02020603050405020304" charset="0"/>
              </a:rPr>
              <a:t>box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56865" y="8507162"/>
            <a:ext cx="1387356" cy="41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3200" dirty="0">
                <a:solidFill>
                  <a:srgbClr val="FA1313"/>
                </a:solidFill>
                <a:latin typeface="Times New Roman" panose="02020603050405020304" charset="0"/>
                <a:cs typeface="Times New Roman" panose="02020603050405020304" charset="0"/>
              </a:rPr>
              <a:t>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4800" y="6057900"/>
            <a:ext cx="2901315" cy="1259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3600" b="1">
                <a:solidFill>
                  <a:srgbClr val="FA1313"/>
                </a:solidFill>
                <a:latin typeface="Times New Roman" panose="02020603050405020304" charset="0"/>
                <a:cs typeface="Times New Roman" panose="02020603050405020304" charset="0"/>
              </a:rPr>
              <a:t>Word Pair: </a:t>
            </a:r>
          </a:p>
          <a:p>
            <a:pPr algn="ctr">
              <a:lnSpc>
                <a:spcPts val="3275"/>
              </a:lnSpc>
            </a:pPr>
            <a:r>
              <a:rPr lang="en-US" sz="3600" b="1">
                <a:solidFill>
                  <a:srgbClr val="FA1313"/>
                </a:solidFill>
                <a:latin typeface="Times New Roman" panose="02020603050405020304" charset="0"/>
                <a:cs typeface="Times New Roman" panose="02020603050405020304" charset="0"/>
              </a:rPr>
              <a:t>box/very</a:t>
            </a:r>
          </a:p>
          <a:p>
            <a:pPr algn="ctr">
              <a:lnSpc>
                <a:spcPts val="3275"/>
              </a:lnSpc>
            </a:pPr>
            <a:endParaRPr sz="3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556240" y="5962650"/>
            <a:ext cx="2491105" cy="1259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3600" b="1">
                <a:solidFill>
                  <a:srgbClr val="FA1313"/>
                </a:solidFill>
                <a:latin typeface="Times New Roman" panose="02020603050405020304" charset="0"/>
                <a:cs typeface="Times New Roman" panose="02020603050405020304" charset="0"/>
              </a:rPr>
              <a:t>Word Pair: sit/on</a:t>
            </a:r>
            <a:r>
              <a:rPr lang="en-US" sz="2800">
                <a:solidFill>
                  <a:srgbClr val="FA1313"/>
                </a:solidFill>
                <a:latin typeface="Marykate"/>
              </a:rPr>
              <a:t> </a:t>
            </a:r>
          </a:p>
          <a:p>
            <a:pPr algn="ctr">
              <a:lnSpc>
                <a:spcPts val="3275"/>
              </a:lnSpc>
            </a:pPr>
            <a:endParaRPr lang="en-US" sz="2800">
              <a:solidFill>
                <a:srgbClr val="FA1313"/>
              </a:solidFill>
              <a:latin typeface="Marykat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487361" y="7222526"/>
            <a:ext cx="1586985" cy="41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3200">
                <a:solidFill>
                  <a:srgbClr val="FA1313"/>
                </a:solidFill>
                <a:latin typeface="Times New Roman" panose="02020603050405020304" charset="0"/>
                <a:cs typeface="Times New Roman" panose="02020603050405020304" charset="0"/>
              </a:rPr>
              <a:t>verb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15800" y="7580630"/>
            <a:ext cx="2598420" cy="419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3200" dirty="0">
                <a:solidFill>
                  <a:srgbClr val="FA1313"/>
                </a:solidFill>
                <a:latin typeface="Times New Roman" panose="02020603050405020304" charset="0"/>
                <a:cs typeface="Times New Roman" panose="02020603050405020304" charset="0"/>
              </a:rPr>
              <a:t>preposition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35019" y="8013609"/>
            <a:ext cx="1586985" cy="41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3200" dirty="0">
                <a:solidFill>
                  <a:srgbClr val="FA1313"/>
                </a:solidFill>
                <a:latin typeface="Times New Roman" panose="02020603050405020304" charset="0"/>
                <a:cs typeface="Times New Roman" panose="02020603050405020304" charset="0"/>
              </a:rPr>
              <a:t>man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377824" y="8497216"/>
            <a:ext cx="1586985" cy="41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3200" dirty="0">
                <a:solidFill>
                  <a:srgbClr val="FA1313"/>
                </a:solidFill>
                <a:latin typeface="Times New Roman" panose="02020603050405020304" charset="0"/>
                <a:cs typeface="Times New Roman" panose="02020603050405020304" charset="0"/>
              </a:rPr>
              <a:t>sit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04620" y="419100"/>
            <a:ext cx="15478760" cy="1676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35"/>
              </a:lnSpc>
            </a:pPr>
            <a:r>
              <a:rPr lang="en-US" sz="5795" b="1" dirty="0">
                <a:solidFill>
                  <a:srgbClr val="4F3B20"/>
                </a:solidFill>
                <a:latin typeface="Times New Roman" panose="02020603050405020304" charset="0"/>
                <a:cs typeface="Times New Roman" panose="02020603050405020304" charset="0"/>
              </a:rPr>
              <a:t>A. Write the correct </a:t>
            </a:r>
            <a:r>
              <a:rPr lang="en-US" sz="5795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part of speech</a:t>
            </a:r>
            <a:r>
              <a:rPr lang="en-US" sz="5795" b="1" dirty="0">
                <a:solidFill>
                  <a:srgbClr val="4F3B20"/>
                </a:solidFill>
                <a:latin typeface="Times New Roman" panose="02020603050405020304" charset="0"/>
                <a:cs typeface="Times New Roman" panose="02020603050405020304" charset="0"/>
              </a:rPr>
              <a:t> for each word in </a:t>
            </a:r>
            <a:r>
              <a:rPr lang="en-US" sz="5400" b="1" dirty="0">
                <a:solidFill>
                  <a:srgbClr val="4F3B2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lang="en-US" sz="5795" b="1" dirty="0">
                <a:solidFill>
                  <a:srgbClr val="4F3B20"/>
                </a:solidFill>
                <a:latin typeface="Times New Roman" panose="02020603050405020304" charset="0"/>
                <a:cs typeface="Times New Roman" panose="02020603050405020304" charset="0"/>
              </a:rPr>
              <a:t>word pair. Choose a possible </a:t>
            </a:r>
            <a:r>
              <a:rPr lang="en-US" sz="5795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 &amp;V.</a:t>
            </a:r>
            <a:endParaRPr lang="en-US" sz="5795" b="1" dirty="0">
              <a:solidFill>
                <a:srgbClr val="F119C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ts val="4635"/>
              </a:lnSpc>
            </a:pPr>
            <a:endParaRPr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3" grpId="0"/>
      <p:bldP spid="2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4764411">
            <a:off x="4518176" y="7601514"/>
            <a:ext cx="1242850" cy="2084048"/>
          </a:xfrm>
          <a:custGeom>
            <a:avLst/>
            <a:gdLst/>
            <a:ahLst/>
            <a:cxnLst/>
            <a:rect l="l" t="t" r="r" b="b"/>
            <a:pathLst>
              <a:path w="1242850" h="2084048">
                <a:moveTo>
                  <a:pt x="0" y="0"/>
                </a:moveTo>
                <a:lnTo>
                  <a:pt x="1242850" y="0"/>
                </a:lnTo>
                <a:lnTo>
                  <a:pt x="1242850" y="2084048"/>
                </a:lnTo>
                <a:lnTo>
                  <a:pt x="0" y="208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77026" y="2333611"/>
            <a:ext cx="4354455" cy="5619777"/>
          </a:xfrm>
          <a:custGeom>
            <a:avLst/>
            <a:gdLst/>
            <a:ahLst/>
            <a:cxnLst/>
            <a:rect l="l" t="t" r="r" b="b"/>
            <a:pathLst>
              <a:path w="4354455" h="5619777">
                <a:moveTo>
                  <a:pt x="0" y="0"/>
                </a:moveTo>
                <a:lnTo>
                  <a:pt x="4354455" y="0"/>
                </a:lnTo>
                <a:lnTo>
                  <a:pt x="4354455" y="5619777"/>
                </a:lnTo>
                <a:lnTo>
                  <a:pt x="0" y="56197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9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595004" y="2958417"/>
            <a:ext cx="10288376" cy="4774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Part of Speech: Word 1 ___________________</a:t>
            </a:r>
            <a:r>
              <a:rPr lang="en-GB" altLang="en-US" sz="32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______</a:t>
            </a:r>
          </a:p>
          <a:p>
            <a:pPr>
              <a:lnSpc>
                <a:spcPct val="2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Word 2 __________ </a:t>
            </a:r>
          </a:p>
          <a:p>
            <a:pPr>
              <a:lnSpc>
                <a:spcPct val="2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Clause 1 Subject: _______Clause 1 Verb:</a:t>
            </a:r>
            <a:r>
              <a:rPr lang="en-GB" altLang="en-US" sz="32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________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Clause 2 Subject: __________ Clause 2 Verb:</a:t>
            </a:r>
            <a:r>
              <a:rPr lang="en-GB" altLang="en-US" sz="32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________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  <a:p>
            <a:pPr>
              <a:lnSpc>
                <a:spcPct val="200000"/>
              </a:lnSpc>
            </a:pPr>
            <a:endParaRPr sz="32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911053" y="3200086"/>
            <a:ext cx="5746115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70"/>
              </a:lnSpc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Subordinating conjunction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58200" y="4067619"/>
            <a:ext cx="103245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0"/>
              </a:lnSpc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verb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28502" y="5150181"/>
            <a:ext cx="103245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0"/>
              </a:lnSpc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87985" y="5143499"/>
            <a:ext cx="1916522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0"/>
              </a:lnSpc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is raining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52792" y="6154237"/>
            <a:ext cx="1916522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0"/>
              </a:lnSpc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woman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57975" y="9468535"/>
            <a:ext cx="1916522" cy="545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4554200" y="6132020"/>
            <a:ext cx="1916522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0"/>
              </a:lnSpc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is standing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78106" y="8281623"/>
            <a:ext cx="11768498" cy="1104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70"/>
              </a:lnSpc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Clause 1 and Clause 2 can be reversed; the order doesn’t matter</a:t>
            </a:r>
            <a:r>
              <a:rPr lang="en-GB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46C25A2C-45E6-DE02-FCF1-D16EBC914AFC}"/>
              </a:ext>
            </a:extLst>
          </p:cNvPr>
          <p:cNvSpPr txBox="1"/>
          <p:nvPr/>
        </p:nvSpPr>
        <p:spPr>
          <a:xfrm>
            <a:off x="1404620" y="419100"/>
            <a:ext cx="15478760" cy="1676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35"/>
              </a:lnSpc>
            </a:pPr>
            <a:r>
              <a:rPr lang="en-US" sz="5795" b="1" dirty="0">
                <a:solidFill>
                  <a:srgbClr val="4F3B20"/>
                </a:solidFill>
                <a:latin typeface="Times New Roman" panose="02020603050405020304" charset="0"/>
                <a:cs typeface="Times New Roman" panose="02020603050405020304" charset="0"/>
              </a:rPr>
              <a:t>A. Write the correct </a:t>
            </a:r>
            <a:r>
              <a:rPr lang="en-US" sz="5795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part of speech</a:t>
            </a:r>
            <a:r>
              <a:rPr lang="en-US" sz="5795" b="1" dirty="0">
                <a:solidFill>
                  <a:srgbClr val="4F3B20"/>
                </a:solidFill>
                <a:latin typeface="Times New Roman" panose="02020603050405020304" charset="0"/>
                <a:cs typeface="Times New Roman" panose="02020603050405020304" charset="0"/>
              </a:rPr>
              <a:t> for each word in </a:t>
            </a:r>
            <a:r>
              <a:rPr lang="en-US" sz="5400" b="1" dirty="0">
                <a:solidFill>
                  <a:srgbClr val="4F3B2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lang="en-US" sz="5795" b="1" dirty="0">
                <a:solidFill>
                  <a:srgbClr val="4F3B20"/>
                </a:solidFill>
                <a:latin typeface="Times New Roman" panose="02020603050405020304" charset="0"/>
                <a:cs typeface="Times New Roman" panose="02020603050405020304" charset="0"/>
              </a:rPr>
              <a:t>word pair. Choose a possible </a:t>
            </a:r>
            <a:r>
              <a:rPr lang="en-US" sz="5795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 &amp;V.</a:t>
            </a:r>
            <a:endParaRPr lang="en-US" sz="5795" b="1" dirty="0">
              <a:solidFill>
                <a:srgbClr val="F119C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ts val="4635"/>
              </a:lnSpc>
            </a:pPr>
            <a:endParaRPr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7" grpId="0"/>
      <p:bldP spid="17" grpId="1"/>
      <p:bldP spid="18" grpId="0"/>
      <p:bldP spid="18" grpId="1"/>
      <p:bldP spid="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92895">
            <a:off x="1478894" y="-52459"/>
            <a:ext cx="9562881" cy="5151332"/>
          </a:xfrm>
          <a:custGeom>
            <a:avLst/>
            <a:gdLst/>
            <a:ahLst/>
            <a:cxnLst/>
            <a:rect l="l" t="t" r="r" b="b"/>
            <a:pathLst>
              <a:path w="7793448" h="5852171">
                <a:moveTo>
                  <a:pt x="0" y="0"/>
                </a:moveTo>
                <a:lnTo>
                  <a:pt x="7793449" y="0"/>
                </a:lnTo>
                <a:lnTo>
                  <a:pt x="7793449" y="5852171"/>
                </a:lnTo>
                <a:lnTo>
                  <a:pt x="0" y="5852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018734" y="1869267"/>
            <a:ext cx="6035240" cy="2804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5000" b="1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B. Write a response for each photo by answering the questions with complete sentences. </a:t>
            </a:r>
          </a:p>
          <a:p>
            <a:pPr algn="ctr">
              <a:lnSpc>
                <a:spcPts val="3600"/>
              </a:lnSpc>
            </a:pPr>
            <a:endParaRPr lang="en-US" sz="5000" b="1" dirty="0">
              <a:solidFill>
                <a:srgbClr val="00B0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Freeform 9"/>
          <p:cNvSpPr/>
          <p:nvPr/>
        </p:nvSpPr>
        <p:spPr>
          <a:xfrm rot="-5983020">
            <a:off x="-927256" y="-1588964"/>
            <a:ext cx="3681013" cy="3696344"/>
          </a:xfrm>
          <a:custGeom>
            <a:avLst/>
            <a:gdLst/>
            <a:ahLst/>
            <a:cxnLst/>
            <a:rect l="l" t="t" r="r" b="b"/>
            <a:pathLst>
              <a:path w="3681013" h="3696344">
                <a:moveTo>
                  <a:pt x="0" y="0"/>
                </a:moveTo>
                <a:lnTo>
                  <a:pt x="3681013" y="0"/>
                </a:lnTo>
                <a:lnTo>
                  <a:pt x="3681013" y="3696344"/>
                </a:lnTo>
                <a:lnTo>
                  <a:pt x="0" y="369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67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950580" y="5065898"/>
            <a:ext cx="20701643" cy="55204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en-US" sz="37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1.</a:t>
            </a:r>
            <a:r>
              <a:rPr lang="en-US" sz="37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7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Is the box very heavy or very light?_____________________</a:t>
            </a:r>
          </a:p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en-US" sz="37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2. Where is the man sitting?___________________________</a:t>
            </a:r>
          </a:p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en-US" sz="37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3. What is the woman doing even though it is raining?</a:t>
            </a:r>
          </a:p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en-GB" altLang="en-US" sz="37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_________________________________________________</a:t>
            </a:r>
          </a:p>
          <a:p>
            <a:pPr algn="l">
              <a:lnSpc>
                <a:spcPct val="200000"/>
              </a:lnSpc>
              <a:spcBef>
                <a:spcPct val="0"/>
              </a:spcBef>
            </a:pPr>
            <a:endParaRPr lang="en-GB" altLang="en-US" sz="3700" b="1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Freeform 11"/>
          <p:cNvSpPr/>
          <p:nvPr/>
        </p:nvSpPr>
        <p:spPr>
          <a:xfrm rot="-5983020">
            <a:off x="10604363" y="-1317819"/>
            <a:ext cx="3681013" cy="3696344"/>
          </a:xfrm>
          <a:custGeom>
            <a:avLst/>
            <a:gdLst/>
            <a:ahLst/>
            <a:cxnLst/>
            <a:rect l="l" t="t" r="r" b="b"/>
            <a:pathLst>
              <a:path w="3681013" h="3696344">
                <a:moveTo>
                  <a:pt x="0" y="0"/>
                </a:moveTo>
                <a:lnTo>
                  <a:pt x="3681014" y="0"/>
                </a:lnTo>
                <a:lnTo>
                  <a:pt x="3681014" y="3696344"/>
                </a:lnTo>
                <a:lnTo>
                  <a:pt x="0" y="3696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679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9422" y="413311"/>
            <a:ext cx="17489156" cy="9460379"/>
            <a:chOff x="0" y="0"/>
            <a:chExt cx="6720720" cy="3635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20720" cy="3635428"/>
            </a:xfrm>
            <a:custGeom>
              <a:avLst/>
              <a:gdLst/>
              <a:ahLst/>
              <a:cxnLst/>
              <a:rect l="l" t="t" r="r" b="b"/>
              <a:pathLst>
                <a:path w="6720720" h="3635428">
                  <a:moveTo>
                    <a:pt x="6596260" y="3635428"/>
                  </a:moveTo>
                  <a:lnTo>
                    <a:pt x="124460" y="3635428"/>
                  </a:lnTo>
                  <a:cubicBezTo>
                    <a:pt x="55880" y="3635428"/>
                    <a:pt x="0" y="3579547"/>
                    <a:pt x="0" y="351096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96260" y="0"/>
                  </a:lnTo>
                  <a:cubicBezTo>
                    <a:pt x="6664840" y="0"/>
                    <a:pt x="6720720" y="55880"/>
                    <a:pt x="6720720" y="124460"/>
                  </a:cubicBezTo>
                  <a:lnTo>
                    <a:pt x="6720720" y="3510968"/>
                  </a:lnTo>
                  <a:cubicBezTo>
                    <a:pt x="6720720" y="3579548"/>
                    <a:pt x="6664840" y="3635428"/>
                    <a:pt x="6596260" y="3635428"/>
                  </a:cubicBezTo>
                  <a:close/>
                </a:path>
              </a:pathLst>
            </a:custGeom>
            <a:solidFill>
              <a:srgbClr val="F0E7D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5543180" y="-1952595"/>
            <a:ext cx="4731812" cy="4731812"/>
          </a:xfrm>
          <a:custGeom>
            <a:avLst/>
            <a:gdLst/>
            <a:ahLst/>
            <a:cxnLst/>
            <a:rect l="l" t="t" r="r" b="b"/>
            <a:pathLst>
              <a:path w="4731812" h="4731812">
                <a:moveTo>
                  <a:pt x="0" y="0"/>
                </a:moveTo>
                <a:lnTo>
                  <a:pt x="4731811" y="0"/>
                </a:lnTo>
                <a:lnTo>
                  <a:pt x="4731811" y="4731811"/>
                </a:lnTo>
                <a:lnTo>
                  <a:pt x="0" y="47318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966484" y="7534351"/>
            <a:ext cx="4731812" cy="4731812"/>
          </a:xfrm>
          <a:custGeom>
            <a:avLst/>
            <a:gdLst/>
            <a:ahLst/>
            <a:cxnLst/>
            <a:rect l="l" t="t" r="r" b="b"/>
            <a:pathLst>
              <a:path w="4731812" h="4731812">
                <a:moveTo>
                  <a:pt x="0" y="0"/>
                </a:moveTo>
                <a:lnTo>
                  <a:pt x="4731812" y="0"/>
                </a:lnTo>
                <a:lnTo>
                  <a:pt x="4731812" y="4731811"/>
                </a:lnTo>
                <a:lnTo>
                  <a:pt x="0" y="47318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291529" y="3543242"/>
            <a:ext cx="1516612" cy="1523409"/>
            <a:chOff x="-182645" y="-152679"/>
            <a:chExt cx="1176301" cy="1181573"/>
          </a:xfrm>
        </p:grpSpPr>
        <p:sp>
          <p:nvSpPr>
            <p:cNvPr id="7" name="Freeform 7"/>
            <p:cNvSpPr/>
            <p:nvPr/>
          </p:nvSpPr>
          <p:spPr>
            <a:xfrm>
              <a:off x="-182645" y="-152679"/>
              <a:ext cx="1176301" cy="1181573"/>
            </a:xfrm>
            <a:custGeom>
              <a:avLst/>
              <a:gdLst/>
              <a:ahLst/>
              <a:cxnLst/>
              <a:rect l="l" t="t" r="r" b="b"/>
              <a:pathLst>
                <a:path w="1176301" h="1181573">
                  <a:moveTo>
                    <a:pt x="588150" y="0"/>
                  </a:moveTo>
                  <a:cubicBezTo>
                    <a:pt x="913401" y="1455"/>
                    <a:pt x="1176301" y="265532"/>
                    <a:pt x="1176301" y="590787"/>
                  </a:cubicBezTo>
                  <a:cubicBezTo>
                    <a:pt x="1176301" y="916041"/>
                    <a:pt x="913401" y="1180119"/>
                    <a:pt x="588150" y="1181573"/>
                  </a:cubicBezTo>
                  <a:cubicBezTo>
                    <a:pt x="262899" y="1180119"/>
                    <a:pt x="0" y="916041"/>
                    <a:pt x="0" y="590787"/>
                  </a:cubicBezTo>
                  <a:cubicBezTo>
                    <a:pt x="0" y="265532"/>
                    <a:pt x="262899" y="1455"/>
                    <a:pt x="588150" y="0"/>
                  </a:cubicBezTo>
                  <a:close/>
                </a:path>
              </a:pathLst>
            </a:custGeom>
            <a:solidFill>
              <a:srgbClr val="FFD5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-152400"/>
              <a:ext cx="6604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00"/>
                </a:lnSpc>
              </a:pPr>
              <a:r>
                <a:rPr lang="en-US" sz="6000">
                  <a:solidFill>
                    <a:srgbClr val="10942D"/>
                  </a:solidFill>
                  <a:latin typeface="Times New Roman Bold"/>
                </a:rPr>
                <a:t>A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-3964940" y="-2781300"/>
            <a:ext cx="9763125" cy="9722485"/>
          </a:xfrm>
          <a:custGeom>
            <a:avLst/>
            <a:gdLst/>
            <a:ahLst/>
            <a:cxnLst/>
            <a:rect l="l" t="t" r="r" b="b"/>
            <a:pathLst>
              <a:path w="9993341" h="9993341">
                <a:moveTo>
                  <a:pt x="0" y="0"/>
                </a:moveTo>
                <a:lnTo>
                  <a:pt x="9993341" y="0"/>
                </a:lnTo>
                <a:lnTo>
                  <a:pt x="9993341" y="9993341"/>
                </a:lnTo>
                <a:lnTo>
                  <a:pt x="0" y="9993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739384" y="3623259"/>
            <a:ext cx="2252008" cy="1362465"/>
          </a:xfrm>
          <a:prstGeom prst="rect">
            <a:avLst/>
          </a:prstGeom>
        </p:spPr>
      </p:pic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90368" y="5286490"/>
            <a:ext cx="4460042" cy="4460024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4000" b="-4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49349" y="1955174"/>
            <a:ext cx="6925773" cy="279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35"/>
              </a:lnSpc>
            </a:pPr>
            <a:r>
              <a:rPr lang="en-US" sz="7555" dirty="0">
                <a:solidFill>
                  <a:srgbClr val="000000"/>
                </a:solidFill>
                <a:latin typeface="Times New Roman" panose="02020603050405020304"/>
              </a:rPr>
              <a:t>  </a:t>
            </a:r>
            <a:r>
              <a:rPr lang="en-US" sz="85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A9846"/>
                </a:solidFill>
                <a:effectLst/>
                <a:latin typeface="Times New Roman Bold"/>
              </a:rPr>
              <a:t>OBJECTIVES</a:t>
            </a:r>
          </a:p>
        </p:txBody>
      </p:sp>
      <p:sp>
        <p:nvSpPr>
          <p:cNvPr id="16" name="Freeform 16"/>
          <p:cNvSpPr/>
          <p:nvPr/>
        </p:nvSpPr>
        <p:spPr>
          <a:xfrm>
            <a:off x="6553262" y="4533829"/>
            <a:ext cx="920581" cy="920581"/>
          </a:xfrm>
          <a:custGeom>
            <a:avLst/>
            <a:gdLst/>
            <a:ahLst/>
            <a:cxnLst/>
            <a:rect l="l" t="t" r="r" b="b"/>
            <a:pathLst>
              <a:path w="920581" h="920581">
                <a:moveTo>
                  <a:pt x="0" y="0"/>
                </a:moveTo>
                <a:lnTo>
                  <a:pt x="920581" y="0"/>
                </a:lnTo>
                <a:lnTo>
                  <a:pt x="920581" y="920581"/>
                </a:lnTo>
                <a:lnTo>
                  <a:pt x="0" y="9205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11582277" y="2324189"/>
            <a:ext cx="2640684" cy="1512392"/>
          </a:xfrm>
          <a:custGeom>
            <a:avLst/>
            <a:gdLst/>
            <a:ahLst/>
            <a:cxnLst/>
            <a:rect l="l" t="t" r="r" b="b"/>
            <a:pathLst>
              <a:path w="2640684" h="1512392">
                <a:moveTo>
                  <a:pt x="0" y="0"/>
                </a:moveTo>
                <a:lnTo>
                  <a:pt x="2640684" y="0"/>
                </a:lnTo>
                <a:lnTo>
                  <a:pt x="2640684" y="1512392"/>
                </a:lnTo>
                <a:lnTo>
                  <a:pt x="0" y="15123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5"/>
          <p:cNvSpPr/>
          <p:nvPr/>
        </p:nvSpPr>
        <p:spPr>
          <a:xfrm rot="-1557780">
            <a:off x="12897414" y="8822466"/>
            <a:ext cx="1028703" cy="1023092"/>
          </a:xfrm>
          <a:custGeom>
            <a:avLst/>
            <a:gdLst/>
            <a:ahLst/>
            <a:cxnLst/>
            <a:rect l="l" t="t" r="r" b="b"/>
            <a:pathLst>
              <a:path w="1028703" h="1023092">
                <a:moveTo>
                  <a:pt x="0" y="0"/>
                </a:moveTo>
                <a:lnTo>
                  <a:pt x="1028703" y="0"/>
                </a:lnTo>
                <a:lnTo>
                  <a:pt x="1028703" y="1023092"/>
                </a:lnTo>
                <a:lnTo>
                  <a:pt x="0" y="10230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omb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3343" y="797159"/>
            <a:ext cx="14921527" cy="8290599"/>
          </a:xfrm>
          <a:custGeom>
            <a:avLst/>
            <a:gdLst/>
            <a:ahLst/>
            <a:cxnLst/>
            <a:rect l="l" t="t" r="r" b="b"/>
            <a:pathLst>
              <a:path w="14921527" h="8290599">
                <a:moveTo>
                  <a:pt x="0" y="0"/>
                </a:moveTo>
                <a:lnTo>
                  <a:pt x="14921527" y="0"/>
                </a:lnTo>
                <a:lnTo>
                  <a:pt x="14921527" y="8290599"/>
                </a:lnTo>
                <a:lnTo>
                  <a:pt x="0" y="8290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397655" y="4302299"/>
            <a:ext cx="9044214" cy="547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0"/>
              </a:lnSpc>
            </a:pPr>
            <a:endParaRPr/>
          </a:p>
        </p:txBody>
      </p:sp>
      <p:sp>
        <p:nvSpPr>
          <p:cNvPr id="6" name="Freeform 6"/>
          <p:cNvSpPr/>
          <p:nvPr/>
        </p:nvSpPr>
        <p:spPr>
          <a:xfrm>
            <a:off x="12419078" y="797159"/>
            <a:ext cx="3792449" cy="2675257"/>
          </a:xfrm>
          <a:custGeom>
            <a:avLst/>
            <a:gdLst/>
            <a:ahLst/>
            <a:cxnLst/>
            <a:rect l="l" t="t" r="r" b="b"/>
            <a:pathLst>
              <a:path w="3792449" h="2675257">
                <a:moveTo>
                  <a:pt x="0" y="0"/>
                </a:moveTo>
                <a:lnTo>
                  <a:pt x="3792449" y="0"/>
                </a:lnTo>
                <a:lnTo>
                  <a:pt x="3792449" y="2675257"/>
                </a:lnTo>
                <a:lnTo>
                  <a:pt x="0" y="26752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707798">
            <a:off x="766460" y="6611746"/>
            <a:ext cx="4078189" cy="2903346"/>
          </a:xfrm>
          <a:custGeom>
            <a:avLst/>
            <a:gdLst/>
            <a:ahLst/>
            <a:cxnLst/>
            <a:rect l="l" t="t" r="r" b="b"/>
            <a:pathLst>
              <a:path w="4078189" h="2903346">
                <a:moveTo>
                  <a:pt x="0" y="0"/>
                </a:moveTo>
                <a:lnTo>
                  <a:pt x="4078189" y="0"/>
                </a:lnTo>
                <a:lnTo>
                  <a:pt x="4078189" y="2903347"/>
                </a:lnTo>
                <a:lnTo>
                  <a:pt x="0" y="29033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928431" y="-908260"/>
            <a:ext cx="4661737" cy="3410838"/>
          </a:xfrm>
          <a:custGeom>
            <a:avLst/>
            <a:gdLst/>
            <a:ahLst/>
            <a:cxnLst/>
            <a:rect l="l" t="t" r="r" b="b"/>
            <a:pathLst>
              <a:path w="4661737" h="3410838">
                <a:moveTo>
                  <a:pt x="0" y="0"/>
                </a:moveTo>
                <a:lnTo>
                  <a:pt x="4661738" y="0"/>
                </a:lnTo>
                <a:lnTo>
                  <a:pt x="4661738" y="3410838"/>
                </a:lnTo>
                <a:lnTo>
                  <a:pt x="0" y="34108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511912" y="1068541"/>
            <a:ext cx="15695957" cy="5449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sz="37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C. Now create your own responses for the photos using these new word pairs.</a:t>
            </a:r>
          </a:p>
          <a:p>
            <a:pPr>
              <a:lnSpc>
                <a:spcPct val="250000"/>
              </a:lnSpc>
            </a:pPr>
            <a:r>
              <a:rPr lang="en-US" sz="37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1. carry/back___________________________________________________</a:t>
            </a:r>
          </a:p>
          <a:p>
            <a:pPr>
              <a:lnSpc>
                <a:spcPct val="250000"/>
              </a:lnSpc>
            </a:pPr>
            <a:r>
              <a:rPr lang="en-US" sz="37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2. sit/while______________________________________________________</a:t>
            </a:r>
          </a:p>
          <a:p>
            <a:pPr>
              <a:lnSpc>
                <a:spcPct val="250000"/>
              </a:lnSpc>
            </a:pPr>
            <a:r>
              <a:rPr lang="en-US" sz="37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3. woman/cold__________________________________________________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895">
            <a:off x="2867123" y="1241501"/>
            <a:ext cx="14335130" cy="8896284"/>
          </a:xfrm>
          <a:custGeom>
            <a:avLst/>
            <a:gdLst/>
            <a:ahLst/>
            <a:cxnLst/>
            <a:rect l="l" t="t" r="r" b="b"/>
            <a:pathLst>
              <a:path w="11847351" h="8896284">
                <a:moveTo>
                  <a:pt x="0" y="0"/>
                </a:moveTo>
                <a:lnTo>
                  <a:pt x="11847352" y="0"/>
                </a:lnTo>
                <a:lnTo>
                  <a:pt x="11847352" y="8896284"/>
                </a:lnTo>
                <a:lnTo>
                  <a:pt x="0" y="8896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97310" y="483779"/>
            <a:ext cx="13397353" cy="1057982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ts val="8000"/>
              </a:lnSpc>
            </a:pPr>
            <a:r>
              <a:rPr lang="en-US" sz="9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CONSOLIDATION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53088" y="4999758"/>
            <a:ext cx="10363200" cy="4206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800" b="1" dirty="0">
                <a:solidFill>
                  <a:srgbClr val="4F3B20"/>
                </a:solidFill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GB" altLang="en-US" sz="4800" b="1" dirty="0">
                <a:solidFill>
                  <a:srgbClr val="4F3B20"/>
                </a:solidFill>
                <a:latin typeface="Times New Roman" panose="02020603050405020304" charset="0"/>
                <a:cs typeface="Times New Roman" panose="02020603050405020304" charset="0"/>
              </a:rPr>
              <a:t>Write a sentence based on picture and given words.</a:t>
            </a:r>
            <a:endParaRPr lang="en-US" sz="4800" b="1" dirty="0">
              <a:solidFill>
                <a:srgbClr val="4F3B2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00000"/>
              </a:lnSpc>
            </a:pPr>
            <a:r>
              <a:rPr lang="en-US" sz="4800" b="1" dirty="0">
                <a:solidFill>
                  <a:srgbClr val="4F3B20"/>
                </a:solidFill>
                <a:latin typeface="Times New Roman" panose="02020603050405020304" charset="0"/>
                <a:cs typeface="Times New Roman" panose="02020603050405020304" charset="0"/>
              </a:rPr>
              <a:t> - Practice</a:t>
            </a:r>
            <a:r>
              <a:rPr lang="en-GB" altLang="en-US" sz="4800" b="1" dirty="0">
                <a:solidFill>
                  <a:srgbClr val="4F3B2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33800" y="4339594"/>
            <a:ext cx="12268200" cy="1607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7200" b="1" dirty="0">
                <a:solidFill>
                  <a:srgbClr val="FA1313"/>
                </a:solidFill>
                <a:latin typeface="Times New Roman" panose="02020603050405020304" charset="0"/>
                <a:cs typeface="Times New Roman" panose="02020603050405020304" charset="0"/>
              </a:rPr>
              <a:t>What have you learnt today?</a:t>
            </a:r>
          </a:p>
          <a:p>
            <a:pPr algn="ctr">
              <a:lnSpc>
                <a:spcPts val="6240"/>
              </a:lnSpc>
            </a:pPr>
            <a:r>
              <a:rPr lang="en-US" sz="7200" b="1" dirty="0">
                <a:solidFill>
                  <a:srgbClr val="FA1313"/>
                </a:solidFill>
                <a:latin typeface="Times New Roman" panose="02020603050405020304" charset="0"/>
                <a:cs typeface="Times New Roman" panose="02020603050405020304" charset="0"/>
              </a:rPr>
              <a:t>  </a:t>
            </a:r>
          </a:p>
        </p:txBody>
      </p:sp>
      <p:sp>
        <p:nvSpPr>
          <p:cNvPr id="8" name="Freeform 8"/>
          <p:cNvSpPr/>
          <p:nvPr/>
        </p:nvSpPr>
        <p:spPr>
          <a:xfrm rot="-1332252">
            <a:off x="-962384" y="7334072"/>
            <a:ext cx="3729241" cy="3998211"/>
          </a:xfrm>
          <a:custGeom>
            <a:avLst/>
            <a:gdLst/>
            <a:ahLst/>
            <a:cxnLst/>
            <a:rect l="l" t="t" r="r" b="b"/>
            <a:pathLst>
              <a:path w="3729241" h="3998211">
                <a:moveTo>
                  <a:pt x="0" y="0"/>
                </a:moveTo>
                <a:lnTo>
                  <a:pt x="3729241" y="0"/>
                </a:lnTo>
                <a:lnTo>
                  <a:pt x="3729241" y="3998211"/>
                </a:lnTo>
                <a:lnTo>
                  <a:pt x="0" y="3998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3552A42E-2FC4-CD77-89BB-760D65C98B9B}"/>
              </a:ext>
            </a:extLst>
          </p:cNvPr>
          <p:cNvGrpSpPr/>
          <p:nvPr/>
        </p:nvGrpSpPr>
        <p:grpSpPr>
          <a:xfrm>
            <a:off x="2360759" y="161860"/>
            <a:ext cx="1516612" cy="1570082"/>
            <a:chOff x="-1800893" y="-307144"/>
            <a:chExt cx="1176301" cy="1217773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64CB3B-EF4F-9976-252A-F967635AB044}"/>
                </a:ext>
              </a:extLst>
            </p:cNvPr>
            <p:cNvSpPr/>
            <p:nvPr/>
          </p:nvSpPr>
          <p:spPr>
            <a:xfrm>
              <a:off x="-1800893" y="-270944"/>
              <a:ext cx="1176301" cy="1181573"/>
            </a:xfrm>
            <a:custGeom>
              <a:avLst/>
              <a:gdLst/>
              <a:ahLst/>
              <a:cxnLst/>
              <a:rect l="l" t="t" r="r" b="b"/>
              <a:pathLst>
                <a:path w="1176301" h="1181573">
                  <a:moveTo>
                    <a:pt x="588150" y="0"/>
                  </a:moveTo>
                  <a:cubicBezTo>
                    <a:pt x="913401" y="1455"/>
                    <a:pt x="1176301" y="265532"/>
                    <a:pt x="1176301" y="590787"/>
                  </a:cubicBezTo>
                  <a:cubicBezTo>
                    <a:pt x="1176301" y="916041"/>
                    <a:pt x="913401" y="1180119"/>
                    <a:pt x="588150" y="1181573"/>
                  </a:cubicBezTo>
                  <a:cubicBezTo>
                    <a:pt x="262899" y="1180119"/>
                    <a:pt x="0" y="916041"/>
                    <a:pt x="0" y="590787"/>
                  </a:cubicBezTo>
                  <a:cubicBezTo>
                    <a:pt x="0" y="265532"/>
                    <a:pt x="262899" y="1455"/>
                    <a:pt x="588150" y="0"/>
                  </a:cubicBezTo>
                  <a:close/>
                </a:path>
              </a:pathLst>
            </a:custGeom>
            <a:solidFill>
              <a:srgbClr val="FFD5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978CB4-01B9-3AE2-6957-2B5242B41E24}"/>
                </a:ext>
              </a:extLst>
            </p:cNvPr>
            <p:cNvSpPr txBox="1"/>
            <p:nvPr/>
          </p:nvSpPr>
          <p:spPr>
            <a:xfrm>
              <a:off x="-1434336" y="-307144"/>
              <a:ext cx="660400" cy="1056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00"/>
                </a:lnSpc>
              </a:pPr>
              <a:r>
                <a:rPr lang="en-US" sz="6000" dirty="0">
                  <a:solidFill>
                    <a:schemeClr val="accent1">
                      <a:lumMod val="75000"/>
                    </a:schemeClr>
                  </a:solidFill>
                  <a:latin typeface="Times New Roman Bold"/>
                </a:rPr>
                <a:t>D.</a:t>
              </a:r>
            </a:p>
          </p:txBody>
        </p:sp>
      </p:grpSp>
      <p:pic>
        <p:nvPicPr>
          <p:cNvPr id="11" name="Picture 11">
            <a:extLst>
              <a:ext uri="{FF2B5EF4-FFF2-40B4-BE49-F238E27FC236}">
                <a16:creationId xmlns:a16="http://schemas.microsoft.com/office/drawing/2014/main" id="{BC94453B-CA71-D011-FBFC-BA9A9F15593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982268" y="192211"/>
            <a:ext cx="1917294" cy="1362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895">
            <a:off x="2906801" y="1856747"/>
            <a:ext cx="12347356" cy="8128874"/>
          </a:xfrm>
          <a:custGeom>
            <a:avLst/>
            <a:gdLst/>
            <a:ahLst/>
            <a:cxnLst/>
            <a:rect l="l" t="t" r="r" b="b"/>
            <a:pathLst>
              <a:path w="12347356" h="9271742">
                <a:moveTo>
                  <a:pt x="0" y="0"/>
                </a:moveTo>
                <a:lnTo>
                  <a:pt x="12347356" y="0"/>
                </a:lnTo>
                <a:lnTo>
                  <a:pt x="12347356" y="9271741"/>
                </a:lnTo>
                <a:lnTo>
                  <a:pt x="0" y="9271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332252">
            <a:off x="-962384" y="7334072"/>
            <a:ext cx="3729241" cy="3998211"/>
          </a:xfrm>
          <a:custGeom>
            <a:avLst/>
            <a:gdLst/>
            <a:ahLst/>
            <a:cxnLst/>
            <a:rect l="l" t="t" r="r" b="b"/>
            <a:pathLst>
              <a:path w="3729241" h="3998211">
                <a:moveTo>
                  <a:pt x="0" y="0"/>
                </a:moveTo>
                <a:lnTo>
                  <a:pt x="3729241" y="0"/>
                </a:lnTo>
                <a:lnTo>
                  <a:pt x="3729241" y="3998211"/>
                </a:lnTo>
                <a:lnTo>
                  <a:pt x="0" y="3998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791419" y="176183"/>
            <a:ext cx="10924540" cy="1429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50"/>
              </a:lnSpc>
            </a:pPr>
            <a:r>
              <a:rPr lang="en-US" sz="9600" b="1" dirty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HOMEWORK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55556" y="3900792"/>
            <a:ext cx="10134441" cy="3070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5400">
                <a:solidFill>
                  <a:srgbClr val="4F3B20"/>
                </a:solidFill>
                <a:latin typeface="Times New Roman" panose="02020603050405020304" charset="0"/>
                <a:cs typeface="Times New Roman" panose="02020603050405020304" charset="0"/>
              </a:rPr>
              <a:t>- Practice</a:t>
            </a:r>
            <a:r>
              <a:rPr lang="en-US" sz="5400" dirty="0">
                <a:solidFill>
                  <a:srgbClr val="4F3B20"/>
                </a:solidFill>
                <a:latin typeface="Times New Roman" panose="02020603050405020304" charset="0"/>
                <a:cs typeface="Times New Roman" panose="02020603050405020304" charset="0"/>
              </a:rPr>
              <a:t>: p.109-110 </a:t>
            </a:r>
            <a:r>
              <a:rPr lang="en-GB" altLang="en-US" sz="5400" dirty="0">
                <a:solidFill>
                  <a:srgbClr val="4F3B2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5400" dirty="0">
              <a:solidFill>
                <a:srgbClr val="4F3B2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200000"/>
              </a:lnSpc>
            </a:pPr>
            <a:r>
              <a:rPr lang="en-US" sz="5400" dirty="0">
                <a:solidFill>
                  <a:srgbClr val="4F3B20"/>
                </a:solidFill>
                <a:latin typeface="Times New Roman" panose="02020603050405020304" charset="0"/>
                <a:cs typeface="Times New Roman" panose="02020603050405020304" charset="0"/>
              </a:rPr>
              <a:t>- Prepare for Lecture 6.</a:t>
            </a:r>
          </a:p>
        </p:txBody>
      </p:sp>
      <p:sp>
        <p:nvSpPr>
          <p:cNvPr id="8" name="Freeform 8"/>
          <p:cNvSpPr/>
          <p:nvPr/>
        </p:nvSpPr>
        <p:spPr>
          <a:xfrm rot="9270945">
            <a:off x="15394680" y="-705191"/>
            <a:ext cx="3729241" cy="3998211"/>
          </a:xfrm>
          <a:custGeom>
            <a:avLst/>
            <a:gdLst/>
            <a:ahLst/>
            <a:cxnLst/>
            <a:rect l="l" t="t" r="r" b="b"/>
            <a:pathLst>
              <a:path w="3729241" h="3998211">
                <a:moveTo>
                  <a:pt x="0" y="0"/>
                </a:moveTo>
                <a:lnTo>
                  <a:pt x="3729240" y="0"/>
                </a:lnTo>
                <a:lnTo>
                  <a:pt x="3729240" y="3998211"/>
                </a:lnTo>
                <a:lnTo>
                  <a:pt x="0" y="3998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3693874C-C326-DCDD-2E22-8A4FAC40F685}"/>
              </a:ext>
            </a:extLst>
          </p:cNvPr>
          <p:cNvGrpSpPr/>
          <p:nvPr/>
        </p:nvGrpSpPr>
        <p:grpSpPr>
          <a:xfrm>
            <a:off x="3384062" y="126895"/>
            <a:ext cx="1516612" cy="1523409"/>
            <a:chOff x="-85620" y="23641"/>
            <a:chExt cx="1176301" cy="118157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C5C4A96B-7586-A0A6-AC94-2948A96BDC6F}"/>
                </a:ext>
              </a:extLst>
            </p:cNvPr>
            <p:cNvSpPr/>
            <p:nvPr/>
          </p:nvSpPr>
          <p:spPr>
            <a:xfrm>
              <a:off x="-85620" y="23641"/>
              <a:ext cx="1176301" cy="1181573"/>
            </a:xfrm>
            <a:custGeom>
              <a:avLst/>
              <a:gdLst/>
              <a:ahLst/>
              <a:cxnLst/>
              <a:rect l="l" t="t" r="r" b="b"/>
              <a:pathLst>
                <a:path w="1176301" h="1181573">
                  <a:moveTo>
                    <a:pt x="588150" y="0"/>
                  </a:moveTo>
                  <a:cubicBezTo>
                    <a:pt x="913401" y="1455"/>
                    <a:pt x="1176301" y="265532"/>
                    <a:pt x="1176301" y="590787"/>
                  </a:cubicBezTo>
                  <a:cubicBezTo>
                    <a:pt x="1176301" y="916041"/>
                    <a:pt x="913401" y="1180119"/>
                    <a:pt x="588150" y="1181573"/>
                  </a:cubicBezTo>
                  <a:cubicBezTo>
                    <a:pt x="262899" y="1180119"/>
                    <a:pt x="0" y="916041"/>
                    <a:pt x="0" y="590787"/>
                  </a:cubicBezTo>
                  <a:cubicBezTo>
                    <a:pt x="0" y="265532"/>
                    <a:pt x="262899" y="1455"/>
                    <a:pt x="588150" y="0"/>
                  </a:cubicBezTo>
                  <a:close/>
                </a:path>
              </a:pathLst>
            </a:custGeom>
            <a:solidFill>
              <a:srgbClr val="FFD5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94BD1665-CF4B-359E-29E6-936427B2F460}"/>
                </a:ext>
              </a:extLst>
            </p:cNvPr>
            <p:cNvSpPr txBox="1"/>
            <p:nvPr/>
          </p:nvSpPr>
          <p:spPr>
            <a:xfrm>
              <a:off x="209671" y="158868"/>
              <a:ext cx="6604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00"/>
                </a:lnSpc>
              </a:pPr>
              <a:r>
                <a:rPr lang="en-US" sz="6000" dirty="0">
                  <a:solidFill>
                    <a:srgbClr val="10942D"/>
                  </a:solidFill>
                  <a:latin typeface="Times New Roman Bold"/>
                </a:rPr>
                <a:t>E.</a:t>
              </a:r>
            </a:p>
          </p:txBody>
        </p:sp>
      </p:grpSp>
      <p:pic>
        <p:nvPicPr>
          <p:cNvPr id="10" name="Picture 11">
            <a:extLst>
              <a:ext uri="{FF2B5EF4-FFF2-40B4-BE49-F238E27FC236}">
                <a16:creationId xmlns:a16="http://schemas.microsoft.com/office/drawing/2014/main" id="{AF6141AD-ACF9-5236-0218-38854C6B2F9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929744" y="158527"/>
            <a:ext cx="2252008" cy="1362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62794" y="-6704400"/>
            <a:ext cx="21417350" cy="20482775"/>
          </a:xfrm>
          <a:custGeom>
            <a:avLst/>
            <a:gdLst/>
            <a:ahLst/>
            <a:cxnLst/>
            <a:rect l="l" t="t" r="r" b="b"/>
            <a:pathLst>
              <a:path w="21417350" h="20482775">
                <a:moveTo>
                  <a:pt x="0" y="0"/>
                </a:moveTo>
                <a:lnTo>
                  <a:pt x="21417350" y="0"/>
                </a:lnTo>
                <a:lnTo>
                  <a:pt x="21417350" y="20482774"/>
                </a:lnTo>
                <a:lnTo>
                  <a:pt x="0" y="20482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79099" flipH="1">
            <a:off x="-3861919" y="7712123"/>
            <a:ext cx="22938353" cy="7744460"/>
          </a:xfrm>
          <a:custGeom>
            <a:avLst/>
            <a:gdLst/>
            <a:ahLst/>
            <a:cxnLst/>
            <a:rect l="l" t="t" r="r" b="b"/>
            <a:pathLst>
              <a:path w="22938353" h="7744460">
                <a:moveTo>
                  <a:pt x="22938354" y="0"/>
                </a:moveTo>
                <a:lnTo>
                  <a:pt x="0" y="0"/>
                </a:lnTo>
                <a:lnTo>
                  <a:pt x="0" y="7744460"/>
                </a:lnTo>
                <a:lnTo>
                  <a:pt x="22938354" y="7744460"/>
                </a:lnTo>
                <a:lnTo>
                  <a:pt x="2293835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4675542" y="5180203"/>
            <a:ext cx="6147733" cy="2269072"/>
          </a:xfrm>
          <a:custGeom>
            <a:avLst/>
            <a:gdLst/>
            <a:ahLst/>
            <a:cxnLst/>
            <a:rect l="l" t="t" r="r" b="b"/>
            <a:pathLst>
              <a:path w="6147733" h="2269072">
                <a:moveTo>
                  <a:pt x="6147732" y="0"/>
                </a:moveTo>
                <a:lnTo>
                  <a:pt x="0" y="0"/>
                </a:lnTo>
                <a:lnTo>
                  <a:pt x="0" y="2269072"/>
                </a:lnTo>
                <a:lnTo>
                  <a:pt x="6147732" y="2269072"/>
                </a:lnTo>
                <a:lnTo>
                  <a:pt x="614773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3101417" y="-15891648"/>
            <a:ext cx="21417350" cy="20482775"/>
          </a:xfrm>
          <a:custGeom>
            <a:avLst/>
            <a:gdLst/>
            <a:ahLst/>
            <a:cxnLst/>
            <a:rect l="l" t="t" r="r" b="b"/>
            <a:pathLst>
              <a:path w="21417350" h="20482775">
                <a:moveTo>
                  <a:pt x="0" y="0"/>
                </a:moveTo>
                <a:lnTo>
                  <a:pt x="21417350" y="0"/>
                </a:lnTo>
                <a:lnTo>
                  <a:pt x="21417350" y="20482774"/>
                </a:lnTo>
                <a:lnTo>
                  <a:pt x="0" y="20482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142999" y="2784565"/>
            <a:ext cx="15178527" cy="4867410"/>
            <a:chOff x="0" y="0"/>
            <a:chExt cx="3281710" cy="12819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81710" cy="1281952"/>
            </a:xfrm>
            <a:custGeom>
              <a:avLst/>
              <a:gdLst/>
              <a:ahLst/>
              <a:cxnLst/>
              <a:rect l="l" t="t" r="r" b="b"/>
              <a:pathLst>
                <a:path w="3281710" h="1281952">
                  <a:moveTo>
                    <a:pt x="31688" y="0"/>
                  </a:moveTo>
                  <a:lnTo>
                    <a:pt x="3250022" y="0"/>
                  </a:lnTo>
                  <a:cubicBezTo>
                    <a:pt x="3267523" y="0"/>
                    <a:pt x="3281710" y="14187"/>
                    <a:pt x="3281710" y="31688"/>
                  </a:cubicBezTo>
                  <a:lnTo>
                    <a:pt x="3281710" y="1250264"/>
                  </a:lnTo>
                  <a:cubicBezTo>
                    <a:pt x="3281710" y="1267764"/>
                    <a:pt x="3267523" y="1281952"/>
                    <a:pt x="3250022" y="1281952"/>
                  </a:cubicBezTo>
                  <a:lnTo>
                    <a:pt x="31688" y="1281952"/>
                  </a:lnTo>
                  <a:cubicBezTo>
                    <a:pt x="14187" y="1281952"/>
                    <a:pt x="0" y="1267764"/>
                    <a:pt x="0" y="1250264"/>
                  </a:cubicBezTo>
                  <a:lnTo>
                    <a:pt x="0" y="31688"/>
                  </a:lnTo>
                  <a:cubicBezTo>
                    <a:pt x="0" y="14187"/>
                    <a:pt x="14187" y="0"/>
                    <a:pt x="31688" y="0"/>
                  </a:cubicBezTo>
                  <a:close/>
                </a:path>
              </a:pathLst>
            </a:custGeom>
            <a:solidFill>
              <a:srgbClr val="F9E1C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011" y="4392346"/>
            <a:ext cx="17526000" cy="1423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00"/>
              </a:lnSpc>
            </a:pPr>
            <a:r>
              <a:rPr lang="en-US" sz="9600" b="1" spc="-1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en-GB" sz="9600" b="1" spc="-1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you for your attention</a:t>
            </a:r>
            <a:r>
              <a:rPr lang="vi-VN" altLang="en-GB" sz="9600" b="1" spc="-1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-2481002" y="6183002"/>
            <a:ext cx="6147733" cy="2269072"/>
          </a:xfrm>
          <a:custGeom>
            <a:avLst/>
            <a:gdLst/>
            <a:ahLst/>
            <a:cxnLst/>
            <a:rect l="l" t="t" r="r" b="b"/>
            <a:pathLst>
              <a:path w="6147733" h="2269072">
                <a:moveTo>
                  <a:pt x="6147733" y="0"/>
                </a:moveTo>
                <a:lnTo>
                  <a:pt x="0" y="0"/>
                </a:lnTo>
                <a:lnTo>
                  <a:pt x="0" y="2269072"/>
                </a:lnTo>
                <a:lnTo>
                  <a:pt x="6147733" y="2269072"/>
                </a:lnTo>
                <a:lnTo>
                  <a:pt x="614773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-1020686" y="-693838"/>
            <a:ext cx="4687417" cy="2320272"/>
          </a:xfrm>
          <a:custGeom>
            <a:avLst/>
            <a:gdLst/>
            <a:ahLst/>
            <a:cxnLst/>
            <a:rect l="l" t="t" r="r" b="b"/>
            <a:pathLst>
              <a:path w="4687417" h="2320272">
                <a:moveTo>
                  <a:pt x="0" y="0"/>
                </a:moveTo>
                <a:lnTo>
                  <a:pt x="4687417" y="0"/>
                </a:lnTo>
                <a:lnTo>
                  <a:pt x="4687417" y="2320272"/>
                </a:lnTo>
                <a:lnTo>
                  <a:pt x="0" y="23202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944291" y="466298"/>
            <a:ext cx="4687417" cy="2320272"/>
          </a:xfrm>
          <a:custGeom>
            <a:avLst/>
            <a:gdLst/>
            <a:ahLst/>
            <a:cxnLst/>
            <a:rect l="l" t="t" r="r" b="b"/>
            <a:pathLst>
              <a:path w="4687417" h="2320272">
                <a:moveTo>
                  <a:pt x="0" y="0"/>
                </a:moveTo>
                <a:lnTo>
                  <a:pt x="4687418" y="0"/>
                </a:lnTo>
                <a:lnTo>
                  <a:pt x="4687418" y="2320272"/>
                </a:lnTo>
                <a:lnTo>
                  <a:pt x="0" y="23202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975318" y="1336655"/>
            <a:ext cx="2179470" cy="2179470"/>
          </a:xfrm>
          <a:custGeom>
            <a:avLst/>
            <a:gdLst/>
            <a:ahLst/>
            <a:cxnLst/>
            <a:rect l="l" t="t" r="r" b="b"/>
            <a:pathLst>
              <a:path w="2179470" h="2179470">
                <a:moveTo>
                  <a:pt x="0" y="0"/>
                </a:moveTo>
                <a:lnTo>
                  <a:pt x="2179470" y="0"/>
                </a:lnTo>
                <a:lnTo>
                  <a:pt x="2179470" y="2179470"/>
                </a:lnTo>
                <a:lnTo>
                  <a:pt x="0" y="21794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1766482">
            <a:off x="7818088" y="9758684"/>
            <a:ext cx="7315200" cy="2779776"/>
          </a:xfrm>
          <a:custGeom>
            <a:avLst/>
            <a:gdLst/>
            <a:ahLst/>
            <a:cxnLst/>
            <a:rect l="l" t="t" r="r" b="b"/>
            <a:pathLst>
              <a:path w="7315200" h="2779776">
                <a:moveTo>
                  <a:pt x="0" y="0"/>
                </a:moveTo>
                <a:lnTo>
                  <a:pt x="7315200" y="0"/>
                </a:lnTo>
                <a:lnTo>
                  <a:pt x="7315200" y="2779776"/>
                </a:lnTo>
                <a:lnTo>
                  <a:pt x="0" y="27797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flipH="1">
            <a:off x="1028700" y="-1198256"/>
            <a:ext cx="3751768" cy="3438683"/>
          </a:xfrm>
          <a:custGeom>
            <a:avLst/>
            <a:gdLst/>
            <a:ahLst/>
            <a:cxnLst/>
            <a:rect l="l" t="t" r="r" b="b"/>
            <a:pathLst>
              <a:path w="3751768" h="3438683">
                <a:moveTo>
                  <a:pt x="3751768" y="0"/>
                </a:moveTo>
                <a:lnTo>
                  <a:pt x="0" y="0"/>
                </a:lnTo>
                <a:lnTo>
                  <a:pt x="0" y="3438684"/>
                </a:lnTo>
                <a:lnTo>
                  <a:pt x="3751768" y="3438684"/>
                </a:lnTo>
                <a:lnTo>
                  <a:pt x="3751768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r="-1724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flipH="1">
            <a:off x="14435420" y="-354256"/>
            <a:ext cx="3017742" cy="2765912"/>
          </a:xfrm>
          <a:custGeom>
            <a:avLst/>
            <a:gdLst/>
            <a:ahLst/>
            <a:cxnLst/>
            <a:rect l="l" t="t" r="r" b="b"/>
            <a:pathLst>
              <a:path w="3017742" h="2765912">
                <a:moveTo>
                  <a:pt x="3017742" y="0"/>
                </a:moveTo>
                <a:lnTo>
                  <a:pt x="0" y="0"/>
                </a:lnTo>
                <a:lnTo>
                  <a:pt x="0" y="2765912"/>
                </a:lnTo>
                <a:lnTo>
                  <a:pt x="3017742" y="2765912"/>
                </a:lnTo>
                <a:lnTo>
                  <a:pt x="3017742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00347" r="-72140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30E209-B476-4231-81AA-F7ED9256ED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811" y="2437829"/>
            <a:ext cx="2447836" cy="24478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8207" y="811402"/>
            <a:ext cx="17611587" cy="8958611"/>
          </a:xfrm>
          <a:custGeom>
            <a:avLst/>
            <a:gdLst/>
            <a:ahLst/>
            <a:cxnLst/>
            <a:rect l="l" t="t" r="r" b="b"/>
            <a:pathLst>
              <a:path w="17611587" h="8958611">
                <a:moveTo>
                  <a:pt x="0" y="0"/>
                </a:moveTo>
                <a:lnTo>
                  <a:pt x="17611586" y="0"/>
                </a:lnTo>
                <a:lnTo>
                  <a:pt x="17611586" y="8958611"/>
                </a:lnTo>
                <a:lnTo>
                  <a:pt x="0" y="8958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588" b="-636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579805" y="1342167"/>
            <a:ext cx="11642243" cy="7806055"/>
            <a:chOff x="0" y="0"/>
            <a:chExt cx="2567348" cy="20695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67349" cy="2069539"/>
            </a:xfrm>
            <a:custGeom>
              <a:avLst/>
              <a:gdLst/>
              <a:ahLst/>
              <a:cxnLst/>
              <a:rect l="l" t="t" r="r" b="b"/>
              <a:pathLst>
                <a:path w="2567349" h="2069539">
                  <a:moveTo>
                    <a:pt x="40505" y="0"/>
                  </a:moveTo>
                  <a:lnTo>
                    <a:pt x="2526844" y="0"/>
                  </a:lnTo>
                  <a:cubicBezTo>
                    <a:pt x="2549214" y="0"/>
                    <a:pt x="2567349" y="18135"/>
                    <a:pt x="2567349" y="40505"/>
                  </a:cubicBezTo>
                  <a:lnTo>
                    <a:pt x="2567349" y="2029034"/>
                  </a:lnTo>
                  <a:cubicBezTo>
                    <a:pt x="2567349" y="2051405"/>
                    <a:pt x="2549214" y="2069539"/>
                    <a:pt x="2526844" y="2069539"/>
                  </a:cubicBezTo>
                  <a:lnTo>
                    <a:pt x="40505" y="2069539"/>
                  </a:lnTo>
                  <a:cubicBezTo>
                    <a:pt x="18135" y="2069539"/>
                    <a:pt x="0" y="2051405"/>
                    <a:pt x="0" y="2029034"/>
                  </a:cubicBezTo>
                  <a:lnTo>
                    <a:pt x="0" y="40505"/>
                  </a:lnTo>
                  <a:cubicBezTo>
                    <a:pt x="0" y="18135"/>
                    <a:pt x="18135" y="0"/>
                    <a:pt x="40505" y="0"/>
                  </a:cubicBezTo>
                  <a:close/>
                </a:path>
              </a:pathLst>
            </a:custGeom>
            <a:solidFill>
              <a:srgbClr val="FFA7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ct val="250000"/>
                </a:lnSpc>
              </a:pPr>
              <a:endParaRPr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5944" y="1821801"/>
            <a:ext cx="6201237" cy="6229033"/>
            <a:chOff x="-44074" y="-2503"/>
            <a:chExt cx="809173" cy="812800"/>
          </a:xfrm>
        </p:grpSpPr>
        <p:sp>
          <p:nvSpPr>
            <p:cNvPr id="7" name="Freeform 7"/>
            <p:cNvSpPr/>
            <p:nvPr/>
          </p:nvSpPr>
          <p:spPr>
            <a:xfrm>
              <a:off x="-44074" y="-2503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38798" y="4511611"/>
            <a:ext cx="6244590" cy="919739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ts val="8045"/>
              </a:lnSpc>
            </a:pPr>
            <a:r>
              <a:rPr lang="en-GB" altLang="en-US" sz="5000" b="1" spc="670" dirty="0">
                <a:ln w="22225">
                  <a:solidFill>
                    <a:schemeClr val="accent2"/>
                  </a:solidFill>
                  <a:prstDash val="solid"/>
                </a:ln>
                <a:effectLst/>
                <a:latin typeface="Times New Roman" panose="02020603050405020304" charset="0"/>
                <a:cs typeface="Times New Roman" panose="02020603050405020304" charset="0"/>
              </a:rPr>
              <a:t>A. OBJECTIVES</a:t>
            </a:r>
          </a:p>
        </p:txBody>
      </p:sp>
      <p:sp>
        <p:nvSpPr>
          <p:cNvPr id="10" name="Freeform 10"/>
          <p:cNvSpPr/>
          <p:nvPr/>
        </p:nvSpPr>
        <p:spPr>
          <a:xfrm rot="1239295">
            <a:off x="1944223" y="2064234"/>
            <a:ext cx="3587522" cy="926233"/>
          </a:xfrm>
          <a:custGeom>
            <a:avLst/>
            <a:gdLst/>
            <a:ahLst/>
            <a:cxnLst/>
            <a:rect l="l" t="t" r="r" b="b"/>
            <a:pathLst>
              <a:path w="3587522" h="926233">
                <a:moveTo>
                  <a:pt x="0" y="0"/>
                </a:moveTo>
                <a:lnTo>
                  <a:pt x="3587522" y="0"/>
                </a:lnTo>
                <a:lnTo>
                  <a:pt x="3587522" y="926233"/>
                </a:lnTo>
                <a:lnTo>
                  <a:pt x="0" y="926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2447232">
            <a:off x="14725651" y="8564875"/>
            <a:ext cx="3587522" cy="926233"/>
          </a:xfrm>
          <a:custGeom>
            <a:avLst/>
            <a:gdLst/>
            <a:ahLst/>
            <a:cxnLst/>
            <a:rect l="l" t="t" r="r" b="b"/>
            <a:pathLst>
              <a:path w="3587522" h="926233">
                <a:moveTo>
                  <a:pt x="0" y="0"/>
                </a:moveTo>
                <a:lnTo>
                  <a:pt x="3587522" y="0"/>
                </a:lnTo>
                <a:lnTo>
                  <a:pt x="3587522" y="926233"/>
                </a:lnTo>
                <a:lnTo>
                  <a:pt x="0" y="926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553200" y="2462058"/>
            <a:ext cx="10363200" cy="4352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49960" lvl="1" indent="-474980">
              <a:lnSpc>
                <a:spcPct val="250000"/>
              </a:lnSpc>
              <a:buFont typeface="Arial" panose="020B0604020202020204"/>
              <a:buChar char="•"/>
            </a:pPr>
            <a:r>
              <a:rPr lang="en-GB" altLang="en-US" sz="4000" b="1" dirty="0">
                <a:latin typeface="Times New Roman" panose="02020603050405020304" charset="0"/>
                <a:cs typeface="Times New Roman" panose="02020603050405020304" charset="0"/>
              </a:rPr>
              <a:t>U</a:t>
            </a:r>
            <a:r>
              <a:rPr lang="en-US" sz="4000" b="1" dirty="0">
                <a:latin typeface="Times New Roman" panose="02020603050405020304" charset="0"/>
                <a:cs typeface="Times New Roman" panose="02020603050405020304" charset="0"/>
              </a:rPr>
              <a:t>se the correct word order</a:t>
            </a:r>
            <a:r>
              <a:rPr lang="en-GB" altLang="en-US" sz="4000" b="1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40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949960" lvl="1" indent="-474980">
              <a:lnSpc>
                <a:spcPct val="250000"/>
              </a:lnSpc>
              <a:buFont typeface="Arial" panose="020B0604020202020204"/>
              <a:buChar char="•"/>
            </a:pPr>
            <a:r>
              <a:rPr lang="en-GB" altLang="en-US" sz="4000" b="1" dirty="0"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en-US" sz="4000" b="1" dirty="0">
                <a:latin typeface="Times New Roman" panose="02020603050405020304" charset="0"/>
                <a:cs typeface="Times New Roman" panose="02020603050405020304" charset="0"/>
              </a:rPr>
              <a:t>rite a sentence with one/two clause (s)</a:t>
            </a:r>
            <a:r>
              <a:rPr lang="en-GB" altLang="en-US" sz="4000" b="1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40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949960" lvl="1" indent="-474980">
              <a:lnSpc>
                <a:spcPct val="250000"/>
              </a:lnSpc>
              <a:buFont typeface="Arial" panose="020B0604020202020204"/>
              <a:buChar char="•"/>
            </a:pPr>
            <a:r>
              <a:rPr lang="en-US" sz="4000" b="1" dirty="0">
                <a:latin typeface="Times New Roman" panose="02020603050405020304" charset="0"/>
                <a:cs typeface="Times New Roman" panose="02020603050405020304" charset="0"/>
              </a:rPr>
              <a:t>Write sentences that are relevant to photos</a:t>
            </a:r>
            <a:r>
              <a:rPr lang="en-GB" altLang="en-US" sz="4000" b="1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630090" y="-190807"/>
            <a:ext cx="3542588" cy="3065949"/>
          </a:xfrm>
          <a:custGeom>
            <a:avLst/>
            <a:gdLst/>
            <a:ahLst/>
            <a:cxnLst/>
            <a:rect l="l" t="t" r="r" b="b"/>
            <a:pathLst>
              <a:path w="3542588" h="3065949">
                <a:moveTo>
                  <a:pt x="0" y="0"/>
                </a:moveTo>
                <a:lnTo>
                  <a:pt x="3542588" y="0"/>
                </a:lnTo>
                <a:lnTo>
                  <a:pt x="3542588" y="3065949"/>
                </a:lnTo>
                <a:lnTo>
                  <a:pt x="0" y="30659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2534254">
            <a:off x="495238" y="7965332"/>
            <a:ext cx="1658679" cy="2667466"/>
          </a:xfrm>
          <a:custGeom>
            <a:avLst/>
            <a:gdLst/>
            <a:ahLst/>
            <a:cxnLst/>
            <a:rect l="l" t="t" r="r" b="b"/>
            <a:pathLst>
              <a:path w="1658679" h="2667466">
                <a:moveTo>
                  <a:pt x="0" y="0"/>
                </a:moveTo>
                <a:lnTo>
                  <a:pt x="1658679" y="0"/>
                </a:lnTo>
                <a:lnTo>
                  <a:pt x="1658679" y="2667467"/>
                </a:lnTo>
                <a:lnTo>
                  <a:pt x="0" y="26674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1611535">
            <a:off x="4123097" y="140065"/>
            <a:ext cx="2262728" cy="1777270"/>
          </a:xfrm>
          <a:custGeom>
            <a:avLst/>
            <a:gdLst/>
            <a:ahLst/>
            <a:cxnLst/>
            <a:rect l="l" t="t" r="r" b="b"/>
            <a:pathLst>
              <a:path w="2262728" h="1777270">
                <a:moveTo>
                  <a:pt x="0" y="0"/>
                </a:moveTo>
                <a:lnTo>
                  <a:pt x="2262728" y="0"/>
                </a:lnTo>
                <a:lnTo>
                  <a:pt x="2262728" y="1777270"/>
                </a:lnTo>
                <a:lnTo>
                  <a:pt x="0" y="17772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575822" y="272504"/>
            <a:ext cx="2640684" cy="1512392"/>
          </a:xfrm>
          <a:custGeom>
            <a:avLst/>
            <a:gdLst/>
            <a:ahLst/>
            <a:cxnLst/>
            <a:rect l="l" t="t" r="r" b="b"/>
            <a:pathLst>
              <a:path w="2640684" h="1512392">
                <a:moveTo>
                  <a:pt x="0" y="0"/>
                </a:moveTo>
                <a:lnTo>
                  <a:pt x="2640684" y="0"/>
                </a:lnTo>
                <a:lnTo>
                  <a:pt x="2640684" y="1512392"/>
                </a:lnTo>
                <a:lnTo>
                  <a:pt x="0" y="151239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144028" flipH="1">
            <a:off x="1889997" y="6800936"/>
            <a:ext cx="1300586" cy="1265115"/>
          </a:xfrm>
          <a:custGeom>
            <a:avLst/>
            <a:gdLst/>
            <a:ahLst/>
            <a:cxnLst/>
            <a:rect l="l" t="t" r="r" b="b"/>
            <a:pathLst>
              <a:path w="1300586" h="1265115">
                <a:moveTo>
                  <a:pt x="1300585" y="0"/>
                </a:moveTo>
                <a:lnTo>
                  <a:pt x="0" y="0"/>
                </a:lnTo>
                <a:lnTo>
                  <a:pt x="0" y="1265115"/>
                </a:lnTo>
                <a:lnTo>
                  <a:pt x="1300585" y="1265115"/>
                </a:lnTo>
                <a:lnTo>
                  <a:pt x="130058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5088460" y="8278228"/>
            <a:ext cx="1576796" cy="1344577"/>
          </a:xfrm>
          <a:custGeom>
            <a:avLst/>
            <a:gdLst/>
            <a:ahLst/>
            <a:cxnLst/>
            <a:rect l="l" t="t" r="r" b="b"/>
            <a:pathLst>
              <a:path w="1576796" h="1344577">
                <a:moveTo>
                  <a:pt x="0" y="0"/>
                </a:moveTo>
                <a:lnTo>
                  <a:pt x="1576796" y="0"/>
                </a:lnTo>
                <a:lnTo>
                  <a:pt x="1576796" y="1344578"/>
                </a:lnTo>
                <a:lnTo>
                  <a:pt x="0" y="134457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  <p:bldP spid="1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16785" y="413385"/>
            <a:ext cx="13559790" cy="8610600"/>
            <a:chOff x="0" y="0"/>
            <a:chExt cx="6720720" cy="3635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20720" cy="3635428"/>
            </a:xfrm>
            <a:custGeom>
              <a:avLst/>
              <a:gdLst/>
              <a:ahLst/>
              <a:cxnLst/>
              <a:rect l="l" t="t" r="r" b="b"/>
              <a:pathLst>
                <a:path w="6720720" h="3635428">
                  <a:moveTo>
                    <a:pt x="6596260" y="3635428"/>
                  </a:moveTo>
                  <a:lnTo>
                    <a:pt x="124460" y="3635428"/>
                  </a:lnTo>
                  <a:cubicBezTo>
                    <a:pt x="55880" y="3635428"/>
                    <a:pt x="0" y="3579547"/>
                    <a:pt x="0" y="351096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96260" y="0"/>
                  </a:lnTo>
                  <a:cubicBezTo>
                    <a:pt x="6664840" y="0"/>
                    <a:pt x="6720720" y="55880"/>
                    <a:pt x="6720720" y="124460"/>
                  </a:cubicBezTo>
                  <a:lnTo>
                    <a:pt x="6720720" y="3510968"/>
                  </a:lnTo>
                  <a:cubicBezTo>
                    <a:pt x="6720720" y="3579548"/>
                    <a:pt x="6664840" y="3635428"/>
                    <a:pt x="6596260" y="3635428"/>
                  </a:cubicBezTo>
                  <a:close/>
                </a:path>
              </a:pathLst>
            </a:custGeom>
            <a:solidFill>
              <a:srgbClr val="F0E7DB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2918335" y="2080067"/>
            <a:ext cx="11877254" cy="6651262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15543180" y="-1952595"/>
            <a:ext cx="4731812" cy="4731812"/>
          </a:xfrm>
          <a:custGeom>
            <a:avLst/>
            <a:gdLst/>
            <a:ahLst/>
            <a:cxnLst/>
            <a:rect l="l" t="t" r="r" b="b"/>
            <a:pathLst>
              <a:path w="4731812" h="4731812">
                <a:moveTo>
                  <a:pt x="0" y="0"/>
                </a:moveTo>
                <a:lnTo>
                  <a:pt x="4731811" y="0"/>
                </a:lnTo>
                <a:lnTo>
                  <a:pt x="4731811" y="4731811"/>
                </a:lnTo>
                <a:lnTo>
                  <a:pt x="0" y="47318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966484" y="7534351"/>
            <a:ext cx="4731812" cy="4731812"/>
          </a:xfrm>
          <a:custGeom>
            <a:avLst/>
            <a:gdLst/>
            <a:ahLst/>
            <a:cxnLst/>
            <a:rect l="l" t="t" r="r" b="b"/>
            <a:pathLst>
              <a:path w="4731812" h="4731812">
                <a:moveTo>
                  <a:pt x="0" y="0"/>
                </a:moveTo>
                <a:lnTo>
                  <a:pt x="4731812" y="0"/>
                </a:lnTo>
                <a:lnTo>
                  <a:pt x="4731812" y="4731811"/>
                </a:lnTo>
                <a:lnTo>
                  <a:pt x="0" y="47318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4794952" y="433000"/>
            <a:ext cx="1516612" cy="1523409"/>
            <a:chOff x="-85620" y="23641"/>
            <a:chExt cx="1176301" cy="1181573"/>
          </a:xfrm>
        </p:grpSpPr>
        <p:sp>
          <p:nvSpPr>
            <p:cNvPr id="8" name="Freeform 8"/>
            <p:cNvSpPr/>
            <p:nvPr/>
          </p:nvSpPr>
          <p:spPr>
            <a:xfrm>
              <a:off x="-85620" y="23641"/>
              <a:ext cx="1176301" cy="1181573"/>
            </a:xfrm>
            <a:custGeom>
              <a:avLst/>
              <a:gdLst/>
              <a:ahLst/>
              <a:cxnLst/>
              <a:rect l="l" t="t" r="r" b="b"/>
              <a:pathLst>
                <a:path w="1176301" h="1181573">
                  <a:moveTo>
                    <a:pt x="588150" y="0"/>
                  </a:moveTo>
                  <a:cubicBezTo>
                    <a:pt x="913401" y="1455"/>
                    <a:pt x="1176301" y="265532"/>
                    <a:pt x="1176301" y="590787"/>
                  </a:cubicBezTo>
                  <a:cubicBezTo>
                    <a:pt x="1176301" y="916041"/>
                    <a:pt x="913401" y="1180119"/>
                    <a:pt x="588150" y="1181573"/>
                  </a:cubicBezTo>
                  <a:cubicBezTo>
                    <a:pt x="262899" y="1180119"/>
                    <a:pt x="0" y="916041"/>
                    <a:pt x="0" y="590787"/>
                  </a:cubicBezTo>
                  <a:cubicBezTo>
                    <a:pt x="0" y="265532"/>
                    <a:pt x="262899" y="1455"/>
                    <a:pt x="588150" y="0"/>
                  </a:cubicBezTo>
                  <a:close/>
                </a:path>
              </a:pathLst>
            </a:custGeom>
            <a:solidFill>
              <a:srgbClr val="FFD5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09671" y="158868"/>
              <a:ext cx="6604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400"/>
                </a:lnSpc>
              </a:pPr>
              <a:r>
                <a:rPr lang="en-US" sz="6000" dirty="0">
                  <a:solidFill>
                    <a:srgbClr val="3333FF"/>
                  </a:solidFill>
                  <a:latin typeface="Times New Roman Bold"/>
                </a:rPr>
                <a:t>B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347121" y="327414"/>
            <a:ext cx="2252008" cy="1362465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 rot="-381725">
            <a:off x="12973077" y="6375387"/>
            <a:ext cx="2330641" cy="2317928"/>
          </a:xfrm>
          <a:custGeom>
            <a:avLst/>
            <a:gdLst/>
            <a:ahLst/>
            <a:cxnLst/>
            <a:rect l="l" t="t" r="r" b="b"/>
            <a:pathLst>
              <a:path w="2330641" h="2317928">
                <a:moveTo>
                  <a:pt x="0" y="0"/>
                </a:moveTo>
                <a:lnTo>
                  <a:pt x="2330641" y="0"/>
                </a:lnTo>
                <a:lnTo>
                  <a:pt x="2330641" y="2317928"/>
                </a:lnTo>
                <a:lnTo>
                  <a:pt x="0" y="23179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557780">
            <a:off x="10184059" y="7534686"/>
            <a:ext cx="1028703" cy="1023092"/>
          </a:xfrm>
          <a:custGeom>
            <a:avLst/>
            <a:gdLst/>
            <a:ahLst/>
            <a:cxnLst/>
            <a:rect l="l" t="t" r="r" b="b"/>
            <a:pathLst>
              <a:path w="1028703" h="1023092">
                <a:moveTo>
                  <a:pt x="0" y="0"/>
                </a:moveTo>
                <a:lnTo>
                  <a:pt x="1028703" y="0"/>
                </a:lnTo>
                <a:lnTo>
                  <a:pt x="1028703" y="1023092"/>
                </a:lnTo>
                <a:lnTo>
                  <a:pt x="0" y="10230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851827" y="4012494"/>
            <a:ext cx="920581" cy="920581"/>
          </a:xfrm>
          <a:custGeom>
            <a:avLst/>
            <a:gdLst/>
            <a:ahLst/>
            <a:cxnLst/>
            <a:rect l="l" t="t" r="r" b="b"/>
            <a:pathLst>
              <a:path w="920581" h="920581">
                <a:moveTo>
                  <a:pt x="0" y="0"/>
                </a:moveTo>
                <a:lnTo>
                  <a:pt x="920581" y="0"/>
                </a:lnTo>
                <a:lnTo>
                  <a:pt x="920581" y="920581"/>
                </a:lnTo>
                <a:lnTo>
                  <a:pt x="0" y="920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257551" y="455602"/>
            <a:ext cx="6925773" cy="131388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ts val="11335"/>
              </a:lnSpc>
            </a:pPr>
            <a:r>
              <a:rPr lang="en-US" sz="7555" dirty="0">
                <a:solidFill>
                  <a:srgbClr val="000000"/>
                </a:solidFill>
                <a:latin typeface="Times New Roman" panose="02020603050405020304"/>
              </a:rPr>
              <a:t> </a:t>
            </a:r>
            <a:r>
              <a:rPr lang="en-US" sz="7555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 Bold"/>
              </a:rPr>
              <a:t> </a:t>
            </a:r>
            <a:r>
              <a:rPr lang="en-US" sz="7555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 Bold"/>
              </a:rPr>
              <a:t>CONTENT</a:t>
            </a:r>
          </a:p>
        </p:txBody>
      </p:sp>
      <p:sp>
        <p:nvSpPr>
          <p:cNvPr id="17" name="Freeform 16"/>
          <p:cNvSpPr/>
          <p:nvPr/>
        </p:nvSpPr>
        <p:spPr>
          <a:xfrm>
            <a:off x="11384792" y="342989"/>
            <a:ext cx="2640684" cy="1512392"/>
          </a:xfrm>
          <a:custGeom>
            <a:avLst/>
            <a:gdLst/>
            <a:ahLst/>
            <a:cxnLst/>
            <a:rect l="l" t="t" r="r" b="b"/>
            <a:pathLst>
              <a:path w="2640684" h="1512392">
                <a:moveTo>
                  <a:pt x="0" y="0"/>
                </a:moveTo>
                <a:lnTo>
                  <a:pt x="2640684" y="0"/>
                </a:lnTo>
                <a:lnTo>
                  <a:pt x="2640684" y="1512392"/>
                </a:lnTo>
                <a:lnTo>
                  <a:pt x="0" y="151239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70648" y="1028700"/>
            <a:ext cx="17317351" cy="6621597"/>
          </a:xfrm>
          <a:custGeom>
            <a:avLst/>
            <a:gdLst/>
            <a:ahLst/>
            <a:cxnLst/>
            <a:rect l="l" t="t" r="r" b="b"/>
            <a:pathLst>
              <a:path w="16230600" h="6757832">
                <a:moveTo>
                  <a:pt x="0" y="0"/>
                </a:moveTo>
                <a:lnTo>
                  <a:pt x="16230600" y="0"/>
                </a:lnTo>
                <a:lnTo>
                  <a:pt x="16230600" y="6757832"/>
                </a:lnTo>
                <a:lnTo>
                  <a:pt x="0" y="6757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140115"/>
            <a:ext cx="1880992" cy="2496589"/>
          </a:xfrm>
          <a:custGeom>
            <a:avLst/>
            <a:gdLst/>
            <a:ahLst/>
            <a:cxnLst/>
            <a:rect l="l" t="t" r="r" b="b"/>
            <a:pathLst>
              <a:path w="1880992" h="2496589">
                <a:moveTo>
                  <a:pt x="0" y="0"/>
                </a:moveTo>
                <a:lnTo>
                  <a:pt x="1880992" y="0"/>
                </a:lnTo>
                <a:lnTo>
                  <a:pt x="1880992" y="2496589"/>
                </a:lnTo>
                <a:lnTo>
                  <a:pt x="0" y="2496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775063" y="2883827"/>
            <a:ext cx="3771460" cy="556290"/>
          </a:xfrm>
          <a:custGeom>
            <a:avLst/>
            <a:gdLst/>
            <a:ahLst/>
            <a:cxnLst/>
            <a:rect l="l" t="t" r="r" b="b"/>
            <a:pathLst>
              <a:path w="3771460" h="556290">
                <a:moveTo>
                  <a:pt x="0" y="0"/>
                </a:moveTo>
                <a:lnTo>
                  <a:pt x="3771460" y="0"/>
                </a:lnTo>
                <a:lnTo>
                  <a:pt x="3771460" y="556290"/>
                </a:lnTo>
                <a:lnTo>
                  <a:pt x="0" y="5562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791634" y="2636704"/>
            <a:ext cx="4845141" cy="4732997"/>
            <a:chOff x="0" y="0"/>
            <a:chExt cx="4828540" cy="4716780"/>
          </a:xfrm>
        </p:grpSpPr>
        <p:sp>
          <p:nvSpPr>
            <p:cNvPr id="9" name="Freeform 9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7"/>
              <a:stretch>
                <a:fillRect l="-4863" r="-48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772400" y="2247900"/>
            <a:ext cx="8907938" cy="52157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15"/>
              </a:lnSpc>
            </a:pPr>
            <a:r>
              <a:rPr lang="en-US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charset="0"/>
                <a:cs typeface="Times New Roman" panose="02020603050405020304" charset="0"/>
              </a:rPr>
              <a:t>Writing in Questions 1-5: </a:t>
            </a:r>
          </a:p>
          <a:p>
            <a:pPr algn="l">
              <a:lnSpc>
                <a:spcPts val="7015"/>
              </a:lnSpc>
            </a:pPr>
            <a:r>
              <a:rPr lang="en-US" sz="6375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charset="0"/>
                <a:cs typeface="Times New Roman" panose="02020603050405020304" charset="0"/>
              </a:rPr>
              <a:t>Remember:</a:t>
            </a:r>
          </a:p>
          <a:p>
            <a:pPr algn="just">
              <a:lnSpc>
                <a:spcPts val="7015"/>
              </a:lnSpc>
            </a:pPr>
            <a:r>
              <a:rPr lang="en-US" sz="4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charset="0"/>
                <a:cs typeface="Times New Roman" panose="02020603050405020304" charset="0"/>
              </a:rPr>
              <a:t>You must be able to write sentences that are </a:t>
            </a:r>
            <a:r>
              <a:rPr lang="en-US" sz="4600" b="1" u="sng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charset="0"/>
                <a:cs typeface="Times New Roman" panose="02020603050405020304" charset="0"/>
              </a:rPr>
              <a:t>grammatical</a:t>
            </a:r>
            <a:r>
              <a:rPr lang="en-US" sz="4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4600" b="1" u="sng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charset="0"/>
                <a:cs typeface="Times New Roman" panose="02020603050405020304" charset="0"/>
              </a:rPr>
              <a:t>coherent</a:t>
            </a:r>
            <a:r>
              <a:rPr lang="en-US" sz="4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lang="en-US" sz="4600" b="1" u="sng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charset="0"/>
                <a:cs typeface="Times New Roman" panose="02020603050405020304" charset="0"/>
              </a:rPr>
              <a:t>relevant</a:t>
            </a:r>
            <a:r>
              <a:rPr lang="en-US" sz="4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imes New Roman" panose="02020603050405020304" charset="0"/>
                <a:cs typeface="Times New Roman" panose="02020603050405020304" charset="0"/>
              </a:rPr>
              <a:t> to the photo.</a:t>
            </a:r>
            <a:endParaRPr sz="460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ts val="7015"/>
              </a:lnSpc>
            </a:pPr>
            <a:endParaRPr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/>
      <p:bldP spid="1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94547">
            <a:off x="7647467" y="-2627786"/>
            <a:ext cx="13044127" cy="12854394"/>
          </a:xfrm>
          <a:custGeom>
            <a:avLst/>
            <a:gdLst/>
            <a:ahLst/>
            <a:cxnLst/>
            <a:rect l="l" t="t" r="r" b="b"/>
            <a:pathLst>
              <a:path w="13044127" h="12854394">
                <a:moveTo>
                  <a:pt x="0" y="0"/>
                </a:moveTo>
                <a:lnTo>
                  <a:pt x="13044127" y="0"/>
                </a:lnTo>
                <a:lnTo>
                  <a:pt x="13044127" y="12854395"/>
                </a:lnTo>
                <a:lnTo>
                  <a:pt x="0" y="12854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03350" y="587375"/>
            <a:ext cx="8571865" cy="3211830"/>
          </a:xfrm>
          <a:custGeom>
            <a:avLst/>
            <a:gdLst/>
            <a:ahLst/>
            <a:cxnLst/>
            <a:rect l="l" t="t" r="r" b="b"/>
            <a:pathLst>
              <a:path w="7740577" h="3363632">
                <a:moveTo>
                  <a:pt x="0" y="0"/>
                </a:moveTo>
                <a:lnTo>
                  <a:pt x="7740577" y="0"/>
                </a:lnTo>
                <a:lnTo>
                  <a:pt x="7740577" y="3363632"/>
                </a:lnTo>
                <a:lnTo>
                  <a:pt x="0" y="3363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3582498" y="4251814"/>
          <a:ext cx="11511001" cy="4807344"/>
        </p:xfrm>
        <a:graphic>
          <a:graphicData uri="http://schemas.openxmlformats.org/drawingml/2006/table">
            <a:tbl>
              <a:tblPr/>
              <a:tblGrid>
                <a:gridCol w="5834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6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44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AA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AA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244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E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244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F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586230" y="1111250"/>
            <a:ext cx="7802880" cy="1836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35"/>
              </a:lnSpc>
            </a:pPr>
            <a:r>
              <a:rPr lang="en-US" sz="5100" b="1" dirty="0">
                <a:solidFill>
                  <a:srgbClr val="0A9846"/>
                </a:solidFill>
                <a:latin typeface="Times New Roman" panose="02020603050405020304" charset="0"/>
                <a:cs typeface="Times New Roman" panose="02020603050405020304" charset="0"/>
              </a:rPr>
              <a:t>Tip 1: Understand combinations of word pairs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02940" y="6177280"/>
            <a:ext cx="6849110" cy="1407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90"/>
              </a:lnSpc>
            </a:pPr>
            <a:r>
              <a:rPr lang="en-US" sz="392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Noun + preposition</a:t>
            </a:r>
            <a:endParaRPr lang="en-US" sz="3920" b="1">
              <a:solidFill>
                <a:schemeClr val="tx1"/>
              </a:solidFill>
              <a:latin typeface="More Sugar"/>
            </a:endParaRPr>
          </a:p>
          <a:p>
            <a:pPr algn="ctr">
              <a:lnSpc>
                <a:spcPts val="5490"/>
              </a:lnSpc>
              <a:spcBef>
                <a:spcPct val="0"/>
              </a:spcBef>
            </a:pPr>
            <a:endParaRPr lang="en-US" sz="3920" b="1">
              <a:solidFill>
                <a:schemeClr val="tx1"/>
              </a:solidFill>
              <a:latin typeface="More Sug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682365" y="4464050"/>
            <a:ext cx="10905490" cy="139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25"/>
              </a:lnSpc>
            </a:pPr>
            <a:r>
              <a:rPr lang="en-US" sz="3875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Noun + noun</a:t>
            </a:r>
            <a:r>
              <a:rPr lang="vi-VN" altLang="en-US" sz="3875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vi-VN" altLang="en-US" sz="3875" b="1">
                <a:solidFill>
                  <a:srgbClr val="F119CF"/>
                </a:solidFill>
                <a:latin typeface="Times New Roman" panose="02020603050405020304" charset="0"/>
                <a:cs typeface="Times New Roman" panose="02020603050405020304" charset="0"/>
              </a:rPr>
              <a:t>             </a:t>
            </a:r>
            <a:r>
              <a:rPr lang="vi-VN" altLang="en-US" sz="3875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875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Verb + noun</a:t>
            </a:r>
            <a:endParaRPr lang="en-US" sz="3875" b="1">
              <a:solidFill>
                <a:srgbClr val="F119C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ts val="5425"/>
              </a:lnSpc>
              <a:spcBef>
                <a:spcPct val="0"/>
              </a:spcBef>
            </a:pPr>
            <a:endParaRPr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52326" y="6289524"/>
            <a:ext cx="4604938" cy="1342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5"/>
              </a:lnSpc>
            </a:pPr>
            <a:r>
              <a:rPr lang="en-US" sz="374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Verb + preposition</a:t>
            </a:r>
          </a:p>
          <a:p>
            <a:pPr algn="ctr">
              <a:lnSpc>
                <a:spcPts val="5235"/>
              </a:lnSpc>
              <a:spcBef>
                <a:spcPct val="0"/>
              </a:spcBef>
            </a:pPr>
            <a:endParaRPr lang="en-US" sz="374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138930" y="7928610"/>
            <a:ext cx="5666740" cy="652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0"/>
              </a:lnSpc>
              <a:spcBef>
                <a:spcPct val="0"/>
              </a:spcBef>
            </a:pPr>
            <a:r>
              <a:rPr lang="en-US" sz="3635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Noun + function word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16091" y="7928501"/>
            <a:ext cx="5477408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0"/>
              </a:lnSpc>
            </a:pPr>
            <a:r>
              <a:rPr lang="en-US" sz="3635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Verb + function word</a:t>
            </a:r>
            <a:endParaRPr lang="en-US" sz="3635" b="1">
              <a:solidFill>
                <a:schemeClr val="tx1"/>
              </a:solidFill>
              <a:latin typeface="More Sugar"/>
            </a:endParaRPr>
          </a:p>
          <a:p>
            <a:pPr algn="ctr">
              <a:lnSpc>
                <a:spcPts val="5090"/>
              </a:lnSpc>
              <a:spcBef>
                <a:spcPct val="0"/>
              </a:spcBef>
            </a:pPr>
            <a:endParaRPr lang="en-US" sz="3635" b="1">
              <a:solidFill>
                <a:schemeClr val="tx1"/>
              </a:solidFill>
              <a:latin typeface="More Sugar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5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94547">
            <a:off x="7798179" y="-2627786"/>
            <a:ext cx="13044127" cy="12854394"/>
          </a:xfrm>
          <a:custGeom>
            <a:avLst/>
            <a:gdLst/>
            <a:ahLst/>
            <a:cxnLst/>
            <a:rect l="l" t="t" r="r" b="b"/>
            <a:pathLst>
              <a:path w="13044127" h="12854394">
                <a:moveTo>
                  <a:pt x="0" y="0"/>
                </a:moveTo>
                <a:lnTo>
                  <a:pt x="13044128" y="0"/>
                </a:lnTo>
                <a:lnTo>
                  <a:pt x="13044128" y="12854395"/>
                </a:lnTo>
                <a:lnTo>
                  <a:pt x="0" y="12854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2437084" y="4251814"/>
          <a:ext cx="13952541" cy="4807344"/>
        </p:xfrm>
        <a:graphic>
          <a:graphicData uri="http://schemas.openxmlformats.org/drawingml/2006/table">
            <a:tbl>
              <a:tblPr/>
              <a:tblGrid>
                <a:gridCol w="6979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3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44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244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F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244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F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3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2919160" y="6038514"/>
            <a:ext cx="5669262" cy="2112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0"/>
              </a:lnSpc>
            </a:pPr>
            <a:r>
              <a:rPr lang="en-US" sz="392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Verb</a:t>
            </a:r>
            <a:r>
              <a:rPr lang="en-US" sz="392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+ subordinating conjunction</a:t>
            </a:r>
          </a:p>
          <a:p>
            <a:pPr algn="ctr">
              <a:lnSpc>
                <a:spcPts val="5490"/>
              </a:lnSpc>
              <a:spcBef>
                <a:spcPct val="0"/>
              </a:spcBef>
            </a:pPr>
            <a:endParaRPr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39878" y="4390874"/>
            <a:ext cx="5689725" cy="2782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5"/>
              </a:lnSpc>
            </a:pPr>
            <a:r>
              <a:rPr lang="en-US" sz="3875" b="1">
                <a:solidFill>
                  <a:srgbClr val="FE415E"/>
                </a:solidFill>
                <a:latin typeface="Times New Roman" panose="02020603050405020304" charset="0"/>
                <a:cs typeface="Times New Roman" panose="02020603050405020304" charset="0"/>
              </a:rPr>
              <a:t>Adverb</a:t>
            </a:r>
            <a:r>
              <a:rPr lang="en-US" sz="3875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+ subordinating conjunction</a:t>
            </a:r>
          </a:p>
          <a:p>
            <a:pPr algn="ctr">
              <a:lnSpc>
                <a:spcPts val="5425"/>
              </a:lnSpc>
            </a:pPr>
            <a:endParaRPr lang="en-US" sz="3875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ts val="5425"/>
              </a:lnSpc>
              <a:spcBef>
                <a:spcPct val="0"/>
              </a:spcBef>
            </a:pPr>
            <a:endParaRPr lang="en-US" sz="3875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83719" y="4692190"/>
            <a:ext cx="4704703" cy="667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5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616091" y="6038514"/>
            <a:ext cx="6337299" cy="2685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5"/>
              </a:lnSpc>
            </a:pPr>
            <a:r>
              <a:rPr lang="en-US" sz="374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Preposition</a:t>
            </a:r>
            <a:r>
              <a:rPr lang="en-US" sz="374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+ subordinating conjunction</a:t>
            </a:r>
          </a:p>
          <a:p>
            <a:pPr algn="ctr">
              <a:lnSpc>
                <a:spcPts val="5235"/>
              </a:lnSpc>
            </a:pPr>
            <a:endParaRPr lang="en-US" sz="374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ts val="5235"/>
              </a:lnSpc>
              <a:spcBef>
                <a:spcPct val="0"/>
              </a:spcBef>
            </a:pPr>
            <a:endParaRPr lang="en-US" sz="374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919160" y="7670847"/>
            <a:ext cx="6063187" cy="195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0"/>
              </a:lnSpc>
            </a:pPr>
            <a:r>
              <a:rPr lang="en-US" sz="3635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Adjective</a:t>
            </a:r>
            <a:r>
              <a:rPr lang="en-US" sz="3635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+ subordinating conjunction</a:t>
            </a:r>
          </a:p>
          <a:p>
            <a:pPr algn="ctr">
              <a:lnSpc>
                <a:spcPts val="5090"/>
              </a:lnSpc>
              <a:spcBef>
                <a:spcPct val="0"/>
              </a:spcBef>
            </a:pPr>
            <a:endParaRPr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43200" y="4441825"/>
            <a:ext cx="6278880" cy="1304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0"/>
              </a:lnSpc>
              <a:spcBef>
                <a:spcPct val="0"/>
              </a:spcBef>
            </a:pPr>
            <a:r>
              <a:rPr lang="en-US" sz="3635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Noun</a:t>
            </a:r>
            <a:r>
              <a:rPr lang="en-US" sz="3635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+ subordinating conjunction</a:t>
            </a: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9F7065FB-71AD-9F08-C1FA-901988D6D829}"/>
              </a:ext>
            </a:extLst>
          </p:cNvPr>
          <p:cNvSpPr/>
          <p:nvPr/>
        </p:nvSpPr>
        <p:spPr>
          <a:xfrm>
            <a:off x="1403350" y="587375"/>
            <a:ext cx="8571865" cy="3211830"/>
          </a:xfrm>
          <a:custGeom>
            <a:avLst/>
            <a:gdLst/>
            <a:ahLst/>
            <a:cxnLst/>
            <a:rect l="l" t="t" r="r" b="b"/>
            <a:pathLst>
              <a:path w="7740577" h="3363632">
                <a:moveTo>
                  <a:pt x="0" y="0"/>
                </a:moveTo>
                <a:lnTo>
                  <a:pt x="7740577" y="0"/>
                </a:lnTo>
                <a:lnTo>
                  <a:pt x="7740577" y="3363632"/>
                </a:lnTo>
                <a:lnTo>
                  <a:pt x="0" y="3363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0AB7910A-1A18-5AE6-BED8-18F3C682CE7C}"/>
              </a:ext>
            </a:extLst>
          </p:cNvPr>
          <p:cNvSpPr txBox="1"/>
          <p:nvPr/>
        </p:nvSpPr>
        <p:spPr>
          <a:xfrm>
            <a:off x="1586230" y="1111250"/>
            <a:ext cx="7802880" cy="1836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35"/>
              </a:lnSpc>
            </a:pPr>
            <a:r>
              <a:rPr lang="en-US" sz="5100" b="1" dirty="0">
                <a:solidFill>
                  <a:srgbClr val="0A9846"/>
                </a:solidFill>
                <a:latin typeface="Times New Roman" panose="02020603050405020304" charset="0"/>
                <a:cs typeface="Times New Roman" panose="02020603050405020304" charset="0"/>
              </a:rPr>
              <a:t>Tip 1: Understand combinations of word pairs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9" grpId="0"/>
      <p:bldP spid="9" grpId="1"/>
      <p:bldP spid="10" grpId="0"/>
      <p:bldP spid="10" grpId="1"/>
      <p:bldP spid="11" grpId="0"/>
      <p:bldP spid="11" grpId="1"/>
      <p:bldP spid="1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B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314421" y="327450"/>
            <a:ext cx="8884883" cy="1809285"/>
          </a:xfrm>
          <a:custGeom>
            <a:avLst/>
            <a:gdLst/>
            <a:ahLst/>
            <a:cxnLst/>
            <a:rect l="l" t="t" r="r" b="b"/>
            <a:pathLst>
              <a:path w="8884883" h="1809285">
                <a:moveTo>
                  <a:pt x="0" y="0"/>
                </a:moveTo>
                <a:lnTo>
                  <a:pt x="8884882" y="0"/>
                </a:lnTo>
                <a:lnTo>
                  <a:pt x="8884882" y="1809286"/>
                </a:lnTo>
                <a:lnTo>
                  <a:pt x="0" y="1809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715000" y="1625695"/>
            <a:ext cx="6276426" cy="19050"/>
          </a:xfrm>
          <a:prstGeom prst="line">
            <a:avLst/>
          </a:prstGeom>
          <a:ln w="180975" cap="flat">
            <a:solidFill>
              <a:srgbClr val="56A68C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054857"/>
              </p:ext>
            </p:extLst>
          </p:nvPr>
        </p:nvGraphicFramePr>
        <p:xfrm>
          <a:off x="594272" y="2319168"/>
          <a:ext cx="17388928" cy="7668816"/>
        </p:xfrm>
        <a:graphic>
          <a:graphicData uri="http://schemas.openxmlformats.org/drawingml/2006/table">
            <a:tbl>
              <a:tblPr/>
              <a:tblGrid>
                <a:gridCol w="3431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5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283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536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00941">
                <a:tc>
                  <a:txBody>
                    <a:bodyPr/>
                    <a:lstStyle/>
                    <a:p>
                      <a:pPr algn="ctr">
                        <a:lnSpc>
                          <a:spcPts val="2080"/>
                        </a:lnSpc>
                        <a:defRPr/>
                      </a:pPr>
                      <a:endParaRPr lang="en-US" sz="1100"/>
                    </a:p>
                  </a:txBody>
                  <a:tcPr marL="188571" marR="188571" marT="188571" marB="188571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4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80"/>
                        </a:lnSpc>
                        <a:defRPr/>
                      </a:pPr>
                      <a:endParaRPr lang="en-US" sz="1100"/>
                    </a:p>
                  </a:txBody>
                  <a:tcPr marL="188571" marR="188571" marT="188571" marB="188571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4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80"/>
                        </a:lnSpc>
                        <a:defRPr/>
                      </a:pPr>
                      <a:endParaRPr lang="en-US" sz="1100"/>
                    </a:p>
                  </a:txBody>
                  <a:tcPr marL="188571" marR="188571" marT="188571" marB="188571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4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80"/>
                        </a:lnSpc>
                        <a:defRPr/>
                      </a:pPr>
                      <a:endParaRPr lang="en-US" sz="1100"/>
                    </a:p>
                  </a:txBody>
                  <a:tcPr marL="188571" marR="188571" marT="188571" marB="188571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4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2548">
                <a:tc>
                  <a:txBody>
                    <a:bodyPr/>
                    <a:lstStyle/>
                    <a:p>
                      <a:pPr algn="ctr">
                        <a:lnSpc>
                          <a:spcPts val="2080"/>
                        </a:lnSpc>
                        <a:defRPr/>
                      </a:pPr>
                      <a:endParaRPr lang="en-US" sz="1100"/>
                    </a:p>
                  </a:txBody>
                  <a:tcPr marL="188571" marR="188571" marT="188571" marB="188571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80"/>
                        </a:lnSpc>
                        <a:defRPr/>
                      </a:pPr>
                      <a:endParaRPr lang="en-US" sz="1100"/>
                    </a:p>
                  </a:txBody>
                  <a:tcPr marL="188571" marR="188571" marT="188571" marB="188571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80"/>
                        </a:lnSpc>
                        <a:defRPr/>
                      </a:pPr>
                      <a:endParaRPr lang="en-US" sz="1100"/>
                    </a:p>
                  </a:txBody>
                  <a:tcPr marL="188571" marR="188571" marT="188571" marB="188571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80"/>
                        </a:lnSpc>
                        <a:defRPr/>
                      </a:pPr>
                      <a:endParaRPr lang="en-US" sz="1100"/>
                    </a:p>
                  </a:txBody>
                  <a:tcPr marL="188571" marR="188571" marT="188571" marB="188571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4778">
                <a:tc>
                  <a:txBody>
                    <a:bodyPr/>
                    <a:lstStyle/>
                    <a:p>
                      <a:pPr algn="ctr">
                        <a:lnSpc>
                          <a:spcPts val="2080"/>
                        </a:lnSpc>
                        <a:defRPr/>
                      </a:pPr>
                      <a:endParaRPr lang="en-US" sz="1100"/>
                    </a:p>
                  </a:txBody>
                  <a:tcPr marL="188571" marR="188571" marT="188571" marB="188571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80"/>
                        </a:lnSpc>
                        <a:defRPr/>
                      </a:pPr>
                      <a:endParaRPr lang="en-US" sz="1100"/>
                    </a:p>
                  </a:txBody>
                  <a:tcPr marL="188571" marR="188571" marT="188571" marB="188571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80"/>
                        </a:lnSpc>
                        <a:defRPr/>
                      </a:pPr>
                      <a:endParaRPr lang="en-US" sz="1100" dirty="0"/>
                    </a:p>
                  </a:txBody>
                  <a:tcPr marL="188571" marR="188571" marT="188571" marB="188571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80"/>
                        </a:lnSpc>
                        <a:defRPr/>
                      </a:pPr>
                      <a:endParaRPr lang="en-US" sz="1100" dirty="0"/>
                    </a:p>
                  </a:txBody>
                  <a:tcPr marL="188571" marR="188571" marT="188571" marB="188571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2573">
                <a:tc>
                  <a:txBody>
                    <a:bodyPr/>
                    <a:lstStyle/>
                    <a:p>
                      <a:pPr algn="ctr">
                        <a:lnSpc>
                          <a:spcPts val="2080"/>
                        </a:lnSpc>
                        <a:defRPr/>
                      </a:pPr>
                      <a:endParaRPr lang="en-US" sz="1100"/>
                    </a:p>
                  </a:txBody>
                  <a:tcPr marL="188571" marR="188571" marT="188571" marB="188571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80"/>
                        </a:lnSpc>
                        <a:defRPr/>
                      </a:pPr>
                      <a:endParaRPr lang="en-US" sz="1100"/>
                    </a:p>
                  </a:txBody>
                  <a:tcPr marL="188571" marR="188571" marT="188571" marB="188571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80"/>
                        </a:lnSpc>
                        <a:defRPr/>
                      </a:pPr>
                      <a:endParaRPr lang="en-US" sz="1100"/>
                    </a:p>
                  </a:txBody>
                  <a:tcPr marL="188571" marR="188571" marT="188571" marB="188571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80"/>
                        </a:lnSpc>
                        <a:defRPr/>
                      </a:pPr>
                      <a:endParaRPr lang="en-US" sz="1100"/>
                    </a:p>
                  </a:txBody>
                  <a:tcPr marL="188571" marR="188571" marT="188571" marB="188571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5056">
                <a:tc>
                  <a:txBody>
                    <a:bodyPr/>
                    <a:lstStyle/>
                    <a:p>
                      <a:pPr algn="ctr">
                        <a:lnSpc>
                          <a:spcPts val="2080"/>
                        </a:lnSpc>
                        <a:defRPr/>
                      </a:pPr>
                      <a:endParaRPr lang="en-US" sz="1100"/>
                    </a:p>
                  </a:txBody>
                  <a:tcPr marL="188571" marR="188571" marT="188571" marB="188571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80"/>
                        </a:lnSpc>
                        <a:defRPr/>
                      </a:pPr>
                      <a:endParaRPr lang="en-US" sz="1100"/>
                    </a:p>
                  </a:txBody>
                  <a:tcPr marL="188571" marR="188571" marT="188571" marB="188571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80"/>
                        </a:lnSpc>
                        <a:defRPr/>
                      </a:pPr>
                      <a:endParaRPr lang="en-US" sz="1100"/>
                    </a:p>
                  </a:txBody>
                  <a:tcPr marL="188571" marR="188571" marT="188571" marB="188571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80"/>
                        </a:lnSpc>
                        <a:defRPr/>
                      </a:pPr>
                      <a:endParaRPr lang="en-US" sz="1100"/>
                    </a:p>
                  </a:txBody>
                  <a:tcPr marL="188571" marR="188571" marT="188571" marB="188571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2920">
                <a:tc>
                  <a:txBody>
                    <a:bodyPr/>
                    <a:lstStyle/>
                    <a:p>
                      <a:pPr algn="ctr">
                        <a:lnSpc>
                          <a:spcPts val="2080"/>
                        </a:lnSpc>
                        <a:defRPr/>
                      </a:pPr>
                      <a:endParaRPr lang="en-US" sz="1100"/>
                    </a:p>
                  </a:txBody>
                  <a:tcPr marL="188571" marR="188571" marT="188571" marB="188571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80"/>
                        </a:lnSpc>
                        <a:defRPr/>
                      </a:pPr>
                      <a:endParaRPr lang="en-US" sz="1100"/>
                    </a:p>
                  </a:txBody>
                  <a:tcPr marL="188571" marR="188571" marT="188571" marB="188571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80"/>
                        </a:lnSpc>
                        <a:defRPr/>
                      </a:pPr>
                      <a:endParaRPr lang="en-US" sz="1100"/>
                    </a:p>
                  </a:txBody>
                  <a:tcPr marL="188571" marR="188571" marT="188571" marB="188571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80"/>
                        </a:lnSpc>
                        <a:defRPr/>
                      </a:pPr>
                      <a:endParaRPr lang="en-US" sz="1100" dirty="0"/>
                    </a:p>
                  </a:txBody>
                  <a:tcPr marL="188571" marR="188571" marT="188571" marB="188571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856122" y="2539397"/>
            <a:ext cx="3032546" cy="5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sz="3090" b="1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Parts of Speech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91572" y="2514734"/>
            <a:ext cx="3579970" cy="55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5"/>
              </a:lnSpc>
              <a:spcBef>
                <a:spcPct val="0"/>
              </a:spcBef>
            </a:pPr>
            <a:r>
              <a:rPr lang="en-US" sz="3065" b="1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Explanations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40079" y="2488740"/>
            <a:ext cx="3617826" cy="55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5"/>
              </a:lnSpc>
              <a:spcBef>
                <a:spcPct val="0"/>
              </a:spcBef>
            </a:pPr>
            <a:r>
              <a:rPr lang="en-US" sz="3070" b="1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Uses in Sentences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24756" y="2514734"/>
            <a:ext cx="2551420" cy="55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5"/>
              </a:lnSpc>
              <a:spcBef>
                <a:spcPct val="0"/>
              </a:spcBef>
            </a:pPr>
            <a:r>
              <a:rPr lang="en-US" sz="3070" b="1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Examples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80439" y="3612675"/>
            <a:ext cx="4149746" cy="96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485" lvl="1" indent="-288925">
              <a:lnSpc>
                <a:spcPts val="3750"/>
              </a:lnSpc>
              <a:buFont typeface="Arial" panose="020B0604020202020204"/>
              <a:buChar char="•"/>
            </a:pPr>
            <a:r>
              <a:rPr lang="en-US" sz="2675" b="1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Can be the subject of the sentence</a:t>
            </a:r>
            <a:r>
              <a:rPr lang="en-GB" altLang="en-US" sz="2675" b="1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24692" y="3587138"/>
            <a:ext cx="3551548" cy="95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  <a:spcBef>
                <a:spcPct val="0"/>
              </a:spcBef>
            </a:pPr>
            <a:r>
              <a:rPr lang="en-US" sz="2800" b="1" u="sng" dirty="0">
                <a:solidFill>
                  <a:srgbClr val="3998B2"/>
                </a:solidFill>
                <a:latin typeface="Times New Roman" panose="02020603050405020304" charset="0"/>
                <a:cs typeface="Times New Roman" panose="02020603050405020304" charset="0"/>
              </a:rPr>
              <a:t>The woman</a:t>
            </a:r>
            <a:r>
              <a:rPr lang="en-US" sz="2800" b="1" dirty="0">
                <a:solidFill>
                  <a:srgbClr val="3998B2"/>
                </a:solidFill>
                <a:latin typeface="Times New Roman" panose="02020603050405020304" charset="0"/>
                <a:cs typeface="Times New Roman" panose="02020603050405020304" charset="0"/>
              </a:rPr>
              <a:t> is holding </a:t>
            </a:r>
            <a:r>
              <a:rPr lang="en-US" sz="2800" b="1" u="sng" dirty="0">
                <a:solidFill>
                  <a:srgbClr val="3998B2"/>
                </a:solidFill>
                <a:latin typeface="Times New Roman" panose="02020603050405020304" charset="0"/>
                <a:cs typeface="Times New Roman" panose="02020603050405020304" charset="0"/>
              </a:rPr>
              <a:t>the bag</a:t>
            </a:r>
            <a:r>
              <a:rPr lang="en-GB" altLang="en-US" sz="2800" b="1" u="sng" dirty="0">
                <a:solidFill>
                  <a:srgbClr val="3998B2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16243" y="768260"/>
            <a:ext cx="8388985" cy="683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5"/>
              </a:lnSpc>
              <a:spcBef>
                <a:spcPct val="0"/>
              </a:spcBef>
            </a:pPr>
            <a:r>
              <a:rPr lang="en-US" sz="4170" b="1" dirty="0">
                <a:solidFill>
                  <a:srgbClr val="20470D"/>
                </a:solidFill>
                <a:latin typeface="Times New Roman" panose="02020603050405020304" charset="0"/>
                <a:cs typeface="Times New Roman" panose="02020603050405020304" charset="0"/>
              </a:rPr>
              <a:t>Parts of Speech in the Word Pairs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67466" y="3576125"/>
            <a:ext cx="4110875" cy="95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Refer to a person, place, or thing</a:t>
            </a:r>
            <a:r>
              <a:rPr lang="en-GB" altLang="en-US" sz="2800" b="1" dirty="0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8181" y="3830117"/>
            <a:ext cx="2285565" cy="532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5"/>
              </a:lnSpc>
              <a:spcBef>
                <a:spcPct val="0"/>
              </a:spcBef>
            </a:pPr>
            <a:r>
              <a:rPr lang="en-US" sz="2970" b="1" dirty="0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Nouns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1778" y="6231916"/>
            <a:ext cx="2104710" cy="532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5"/>
              </a:lnSpc>
              <a:spcBef>
                <a:spcPct val="0"/>
              </a:spcBef>
            </a:pPr>
            <a:r>
              <a:rPr lang="en-US" sz="2970" b="1" dirty="0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Adjectives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88668" y="7612188"/>
            <a:ext cx="4593569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Modify verbs, adjectives, and other adverbs</a:t>
            </a:r>
            <a:r>
              <a:rPr lang="en-GB" altLang="en-US" sz="2700" b="1" dirty="0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56862" y="7690950"/>
            <a:ext cx="5637119" cy="93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245" lvl="1" indent="-281940" algn="just">
              <a:lnSpc>
                <a:spcPts val="3655"/>
              </a:lnSpc>
              <a:buFont typeface="Arial" panose="020B0604020202020204"/>
              <a:buChar char="•"/>
            </a:pPr>
            <a:r>
              <a:rPr lang="en-US" sz="2700" b="1" dirty="0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Often come after adverbs </a:t>
            </a:r>
          </a:p>
          <a:p>
            <a:pPr marL="563245" lvl="1" indent="-281940">
              <a:lnSpc>
                <a:spcPts val="3655"/>
              </a:lnSpc>
              <a:buFont typeface="Arial" panose="020B0604020202020204"/>
              <a:buChar char="•"/>
            </a:pPr>
            <a:r>
              <a:rPr lang="en-US" sz="2700" b="1" dirty="0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Often end with -</a:t>
            </a:r>
            <a:r>
              <a:rPr lang="en-US" sz="2700" b="1" i="1" dirty="0" err="1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ly</a:t>
            </a:r>
            <a:r>
              <a:rPr lang="en-GB" altLang="en-US" sz="2700" b="1" dirty="0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924692" y="5936569"/>
            <a:ext cx="3805047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3998B2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lang="en-US" sz="2700" b="1" u="sng" dirty="0">
                <a:solidFill>
                  <a:srgbClr val="3998B2"/>
                </a:solidFill>
                <a:latin typeface="Times New Roman" panose="02020603050405020304" charset="0"/>
                <a:cs typeface="Times New Roman" panose="02020603050405020304" charset="0"/>
              </a:rPr>
              <a:t>old</a:t>
            </a:r>
            <a:r>
              <a:rPr lang="en-US" sz="2700" b="1" dirty="0">
                <a:solidFill>
                  <a:srgbClr val="3998B2"/>
                </a:solidFill>
                <a:latin typeface="Times New Roman" panose="02020603050405020304" charset="0"/>
                <a:cs typeface="Times New Roman" panose="02020603050405020304" charset="0"/>
              </a:rPr>
              <a:t> man is walking up the stairs</a:t>
            </a:r>
            <a:r>
              <a:rPr lang="en-GB" altLang="en-US" sz="2700" b="1" dirty="0">
                <a:solidFill>
                  <a:srgbClr val="3998B2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9660" y="7501046"/>
            <a:ext cx="2104710" cy="532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5"/>
              </a:lnSpc>
              <a:spcBef>
                <a:spcPct val="0"/>
              </a:spcBef>
            </a:pPr>
            <a:r>
              <a:rPr lang="en-US" sz="2970" b="1" dirty="0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Adverbs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79195" y="4976495"/>
            <a:ext cx="2035175" cy="532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55"/>
              </a:lnSpc>
              <a:spcBef>
                <a:spcPct val="0"/>
              </a:spcBef>
            </a:pPr>
            <a:r>
              <a:rPr lang="en-US" sz="2970" b="1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Verbs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46368" y="4816821"/>
            <a:ext cx="4110875" cy="95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Refer to an action, state, or feeling</a:t>
            </a:r>
            <a:r>
              <a:rPr lang="en-GB" altLang="en-US" sz="2800" b="1" dirty="0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48700" y="4753610"/>
            <a:ext cx="5001260" cy="435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8325" lvl="1" indent="-283845">
              <a:lnSpc>
                <a:spcPts val="3685"/>
              </a:lnSpc>
              <a:buFont typeface="Arial" panose="020B0604020202020204"/>
              <a:buChar char="•"/>
            </a:pPr>
            <a:r>
              <a:rPr lang="en-US" sz="2650" b="1" dirty="0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Should go after the subject</a:t>
            </a:r>
            <a:endParaRPr lang="en-GB" altLang="en-US" sz="2650" b="1" dirty="0">
              <a:solidFill>
                <a:srgbClr val="19120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888681" y="4786169"/>
            <a:ext cx="3551548" cy="95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998B2"/>
                </a:solidFill>
                <a:latin typeface="Times New Roman" panose="02020603050405020304" charset="0"/>
                <a:cs typeface="Times New Roman" panose="02020603050405020304" charset="0"/>
              </a:rPr>
              <a:t>He </a:t>
            </a:r>
            <a:r>
              <a:rPr lang="en-US" sz="2800" b="1" u="sng" dirty="0">
                <a:solidFill>
                  <a:srgbClr val="3998B2"/>
                </a:solidFill>
                <a:latin typeface="Times New Roman" panose="02020603050405020304" charset="0"/>
                <a:cs typeface="Times New Roman" panose="02020603050405020304" charset="0"/>
              </a:rPr>
              <a:t>drinks</a:t>
            </a:r>
            <a:r>
              <a:rPr lang="en-US" sz="2800" b="1" dirty="0">
                <a:solidFill>
                  <a:srgbClr val="3998B2"/>
                </a:solidFill>
                <a:latin typeface="Times New Roman" panose="02020603050405020304" charset="0"/>
                <a:cs typeface="Times New Roman" panose="02020603050405020304" charset="0"/>
              </a:rPr>
              <a:t> from the big mug</a:t>
            </a:r>
            <a:r>
              <a:rPr lang="en-GB" altLang="en-US" sz="2800" b="1" dirty="0">
                <a:solidFill>
                  <a:srgbClr val="3998B2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246367" y="6268102"/>
            <a:ext cx="4233505" cy="4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Modify nouns/pronouns</a:t>
            </a:r>
            <a:r>
              <a:rPr lang="en-GB" altLang="en-US" sz="2800" b="1" dirty="0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668461" y="5694323"/>
            <a:ext cx="5293360" cy="1874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3880" lvl="1" indent="-281940">
              <a:lnSpc>
                <a:spcPts val="3655"/>
              </a:lnSpc>
              <a:buFont typeface="Arial" panose="020B0604020202020204"/>
              <a:buChar char="•"/>
            </a:pPr>
            <a:r>
              <a:rPr lang="en-US" sz="2650" b="1" dirty="0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Usually come before nouns or pronouns </a:t>
            </a:r>
            <a:r>
              <a:rPr lang="en-GB" altLang="en-US" sz="2650" b="1" dirty="0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2650" b="1" dirty="0">
              <a:solidFill>
                <a:srgbClr val="19120C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63880" lvl="1" indent="-281940">
              <a:lnSpc>
                <a:spcPts val="3655"/>
              </a:lnSpc>
              <a:buFont typeface="Arial" panose="020B0604020202020204"/>
              <a:buChar char="•"/>
            </a:pPr>
            <a:r>
              <a:rPr lang="en-US" sz="2650" b="1" dirty="0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Can be part of the subject or objects clause</a:t>
            </a:r>
            <a:r>
              <a:rPr lang="en-GB" altLang="en-US" sz="2650" b="1" dirty="0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42145" y="7823191"/>
            <a:ext cx="3288906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  <a:spcBef>
                <a:spcPct val="0"/>
              </a:spcBef>
            </a:pPr>
            <a:r>
              <a:rPr lang="en-US" sz="2900" b="1" dirty="0">
                <a:solidFill>
                  <a:srgbClr val="3998B2"/>
                </a:solidFill>
                <a:latin typeface="Times New Roman" panose="02020603050405020304" charset="0"/>
                <a:cs typeface="Times New Roman" panose="02020603050405020304" charset="0"/>
              </a:rPr>
              <a:t>The woman types </a:t>
            </a:r>
            <a:r>
              <a:rPr lang="en-US" sz="2900" b="1" u="sng" dirty="0">
                <a:solidFill>
                  <a:srgbClr val="3998B2"/>
                </a:solidFill>
                <a:latin typeface="Times New Roman" panose="02020603050405020304" charset="0"/>
                <a:cs typeface="Times New Roman" panose="02020603050405020304" charset="0"/>
              </a:rPr>
              <a:t>quickly</a:t>
            </a:r>
            <a:r>
              <a:rPr lang="en-GB" altLang="en-US" sz="2900" b="1" u="sng" dirty="0">
                <a:solidFill>
                  <a:srgbClr val="3998B2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998949" y="6759144"/>
            <a:ext cx="3694778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3998B2"/>
                </a:solidFill>
                <a:latin typeface="Times New Roman" panose="02020603050405020304" charset="0"/>
                <a:cs typeface="Times New Roman" panose="02020603050405020304" charset="0"/>
              </a:rPr>
              <a:t>He always wears a </a:t>
            </a:r>
            <a:r>
              <a:rPr lang="en-US" sz="2700" b="1" u="sng" dirty="0">
                <a:solidFill>
                  <a:srgbClr val="3998B2"/>
                </a:solidFill>
                <a:latin typeface="Times New Roman" panose="02020603050405020304" charset="0"/>
                <a:cs typeface="Times New Roman" panose="02020603050405020304" charset="0"/>
              </a:rPr>
              <a:t>long</a:t>
            </a:r>
            <a:r>
              <a:rPr lang="en-US" sz="2700" b="1" dirty="0">
                <a:solidFill>
                  <a:srgbClr val="3998B2"/>
                </a:solidFill>
                <a:latin typeface="Times New Roman" panose="02020603050405020304" charset="0"/>
                <a:cs typeface="Times New Roman" panose="02020603050405020304" charset="0"/>
              </a:rPr>
              <a:t> coat</a:t>
            </a:r>
            <a:r>
              <a:rPr lang="en-GB" altLang="en-US" sz="2700" b="1" dirty="0">
                <a:solidFill>
                  <a:srgbClr val="3998B2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9093891"/>
            <a:ext cx="2362144" cy="532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5"/>
              </a:lnSpc>
              <a:spcBef>
                <a:spcPct val="0"/>
              </a:spcBef>
            </a:pPr>
            <a:r>
              <a:rPr lang="en-US" sz="2970" b="1" dirty="0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Prepositions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868206" y="8859097"/>
            <a:ext cx="3639889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3998B2"/>
                </a:solidFill>
                <a:latin typeface="Times New Roman" panose="02020603050405020304" charset="0"/>
                <a:cs typeface="Times New Roman" panose="02020603050405020304" charset="0"/>
              </a:rPr>
              <a:t>The computer </a:t>
            </a:r>
            <a:r>
              <a:rPr lang="en-US" sz="2800" b="1" u="sng" dirty="0">
                <a:solidFill>
                  <a:srgbClr val="3998B2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on</a:t>
            </a:r>
            <a:r>
              <a:rPr lang="en-US" sz="2800" b="1" dirty="0">
                <a:solidFill>
                  <a:srgbClr val="3998B2"/>
                </a:solidFill>
                <a:latin typeface="Times New Roman" panose="02020603050405020304" charset="0"/>
                <a:cs typeface="Times New Roman" panose="02020603050405020304" charset="0"/>
              </a:rPr>
              <a:t> the table does not function</a:t>
            </a:r>
            <a:r>
              <a:rPr lang="en-GB" altLang="en-US" sz="2800" b="1" dirty="0">
                <a:solidFill>
                  <a:srgbClr val="3998B2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846123" y="8750317"/>
            <a:ext cx="491074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800" b="1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Show the time, space, or logic relationship between things</a:t>
            </a:r>
            <a:r>
              <a:rPr lang="en-GB" altLang="en-US" sz="2800" b="1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710736" y="8712412"/>
            <a:ext cx="4247195" cy="93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245" lvl="1" indent="-281940">
              <a:lnSpc>
                <a:spcPts val="3655"/>
              </a:lnSpc>
              <a:buFont typeface="Arial" panose="020B0604020202020204"/>
              <a:buChar char="•"/>
            </a:pPr>
            <a:r>
              <a:rPr lang="en-US" sz="2700" b="1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Can be part of the subject or object clause</a:t>
            </a:r>
            <a:r>
              <a:rPr lang="en-GB" altLang="en-US" sz="2700" b="1">
                <a:solidFill>
                  <a:srgbClr val="19120C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33" name="Freeform 33"/>
          <p:cNvSpPr/>
          <p:nvPr/>
        </p:nvSpPr>
        <p:spPr>
          <a:xfrm rot="-1744910">
            <a:off x="3018273" y="160771"/>
            <a:ext cx="2313921" cy="992093"/>
          </a:xfrm>
          <a:custGeom>
            <a:avLst/>
            <a:gdLst/>
            <a:ahLst/>
            <a:cxnLst/>
            <a:rect l="l" t="t" r="r" b="b"/>
            <a:pathLst>
              <a:path w="2313921" h="992093">
                <a:moveTo>
                  <a:pt x="0" y="0"/>
                </a:moveTo>
                <a:lnTo>
                  <a:pt x="2313921" y="0"/>
                </a:lnTo>
                <a:lnTo>
                  <a:pt x="2313921" y="992094"/>
                </a:lnTo>
                <a:lnTo>
                  <a:pt x="0" y="992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1498</Words>
  <Application>Microsoft Office PowerPoint</Application>
  <PresentationFormat>Custom</PresentationFormat>
  <Paragraphs>289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Wingdings</vt:lpstr>
      <vt:lpstr>Marykate</vt:lpstr>
      <vt:lpstr>Jua Bold</vt:lpstr>
      <vt:lpstr>Times New Roman</vt:lpstr>
      <vt:lpstr>More Sugar</vt:lpstr>
      <vt:lpstr>TT Hoves</vt:lpstr>
      <vt:lpstr>Calibri</vt:lpstr>
      <vt:lpstr>Jua</vt:lpstr>
      <vt:lpstr>Arial</vt:lpstr>
      <vt:lpstr>Times New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5: Question 1-5 Write a sentence based on a picture Writing your response</dc:title>
  <dc:creator>Admin</dc:creator>
  <cp:lastModifiedBy>ADMIN</cp:lastModifiedBy>
  <cp:revision>21</cp:revision>
  <dcterms:created xsi:type="dcterms:W3CDTF">2006-08-16T00:00:00Z</dcterms:created>
  <dcterms:modified xsi:type="dcterms:W3CDTF">2023-08-22T02:53:44Z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C002128A316949F9B0C544D9E85ED7B6</vt:lpwstr>
  </property>
  <property fmtid="{D5CDD505-2E9C-101B-9397-08002B2CF9AE}" pid="3" name="KSOProductBuildVer">
    <vt:lpwstr>1033-11.2.0.11537</vt:lpwstr>
  </property>
</Properties>
</file>